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81"/>
  </p:notesMasterIdLst>
  <p:handoutMasterIdLst>
    <p:handoutMasterId r:id="rId82"/>
  </p:handoutMasterIdLst>
  <p:sldIdLst>
    <p:sldId id="336" r:id="rId2"/>
    <p:sldId id="458" r:id="rId3"/>
    <p:sldId id="460" r:id="rId4"/>
    <p:sldId id="459" r:id="rId5"/>
    <p:sldId id="461" r:id="rId6"/>
    <p:sldId id="462" r:id="rId7"/>
    <p:sldId id="258" r:id="rId8"/>
    <p:sldId id="456" r:id="rId9"/>
    <p:sldId id="457" r:id="rId10"/>
    <p:sldId id="259" r:id="rId11"/>
    <p:sldId id="392" r:id="rId12"/>
    <p:sldId id="399" r:id="rId13"/>
    <p:sldId id="400" r:id="rId14"/>
    <p:sldId id="401" r:id="rId15"/>
    <p:sldId id="402" r:id="rId16"/>
    <p:sldId id="404" r:id="rId17"/>
    <p:sldId id="405" r:id="rId18"/>
    <p:sldId id="411" r:id="rId19"/>
    <p:sldId id="412" r:id="rId20"/>
    <p:sldId id="413" r:id="rId21"/>
    <p:sldId id="382" r:id="rId22"/>
    <p:sldId id="415" r:id="rId23"/>
    <p:sldId id="416" r:id="rId24"/>
    <p:sldId id="407" r:id="rId25"/>
    <p:sldId id="417" r:id="rId26"/>
    <p:sldId id="383" r:id="rId27"/>
    <p:sldId id="409" r:id="rId28"/>
    <p:sldId id="418" r:id="rId29"/>
    <p:sldId id="419" r:id="rId30"/>
    <p:sldId id="410" r:id="rId31"/>
    <p:sldId id="384" r:id="rId32"/>
    <p:sldId id="394" r:id="rId33"/>
    <p:sldId id="424" r:id="rId34"/>
    <p:sldId id="425" r:id="rId35"/>
    <p:sldId id="423" r:id="rId36"/>
    <p:sldId id="426" r:id="rId37"/>
    <p:sldId id="385" r:id="rId38"/>
    <p:sldId id="386" r:id="rId39"/>
    <p:sldId id="428" r:id="rId40"/>
    <p:sldId id="431" r:id="rId41"/>
    <p:sldId id="395" r:id="rId42"/>
    <p:sldId id="430" r:id="rId43"/>
    <p:sldId id="433" r:id="rId44"/>
    <p:sldId id="434" r:id="rId45"/>
    <p:sldId id="437" r:id="rId46"/>
    <p:sldId id="438" r:id="rId47"/>
    <p:sldId id="439" r:id="rId48"/>
    <p:sldId id="440" r:id="rId49"/>
    <p:sldId id="441" r:id="rId50"/>
    <p:sldId id="444" r:id="rId51"/>
    <p:sldId id="448" r:id="rId52"/>
    <p:sldId id="449" r:id="rId53"/>
    <p:sldId id="445" r:id="rId54"/>
    <p:sldId id="450" r:id="rId55"/>
    <p:sldId id="374" r:id="rId56"/>
    <p:sldId id="446" r:id="rId57"/>
    <p:sldId id="451" r:id="rId58"/>
    <p:sldId id="452" r:id="rId59"/>
    <p:sldId id="454" r:id="rId60"/>
    <p:sldId id="453" r:id="rId61"/>
    <p:sldId id="375" r:id="rId62"/>
    <p:sldId id="447" r:id="rId63"/>
    <p:sldId id="267" r:id="rId64"/>
    <p:sldId id="272" r:id="rId65"/>
    <p:sldId id="282" r:id="rId66"/>
    <p:sldId id="283" r:id="rId67"/>
    <p:sldId id="284" r:id="rId68"/>
    <p:sldId id="285" r:id="rId69"/>
    <p:sldId id="274" r:id="rId70"/>
    <p:sldId id="275" r:id="rId71"/>
    <p:sldId id="276" r:id="rId72"/>
    <p:sldId id="277" r:id="rId73"/>
    <p:sldId id="278" r:id="rId74"/>
    <p:sldId id="279" r:id="rId75"/>
    <p:sldId id="269" r:id="rId76"/>
    <p:sldId id="280" r:id="rId77"/>
    <p:sldId id="455" r:id="rId78"/>
    <p:sldId id="270" r:id="rId79"/>
    <p:sldId id="260" r:id="rId80"/>
  </p:sldIdLst>
  <p:sldSz cx="9144000" cy="6858000" type="screen4x3"/>
  <p:notesSz cx="7019925" cy="93059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rgbClr val="FAFD00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>
          <p15:clr>
            <a:srgbClr val="A4A3A4"/>
          </p15:clr>
        </p15:guide>
        <p15:guide id="2" pos="27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 autoAdjust="0"/>
    <p:restoredTop sz="94744" autoAdjust="0"/>
  </p:normalViewPr>
  <p:slideViewPr>
    <p:cSldViewPr snapToGrid="0">
      <p:cViewPr varScale="1">
        <p:scale>
          <a:sx n="119" d="100"/>
          <a:sy n="119" d="100"/>
        </p:scale>
        <p:origin x="624" y="184"/>
      </p:cViewPr>
      <p:guideLst>
        <p:guide orient="horz" pos="2280"/>
        <p:guide pos="27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2340" y="-96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583AA49-8C45-0FDB-92EE-BBC3852228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87766E8-E3E9-A78C-D3F0-61C4704244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pPr>
              <a:defRPr/>
            </a:pPr>
            <a:fld id="{D4B22964-5073-D349-813F-9FA35CC004B2}" type="datetimeFigureOut">
              <a:rPr lang="en-US" altLang="en-US"/>
              <a:pPr>
                <a:defRPr/>
              </a:pPr>
              <a:t>10/4/24</a:t>
            </a:fld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199A292-2FC7-72C4-EABE-438DE08F28F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B22D15C-52F3-F2CE-029A-FE0E181220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/>
            </a:lvl1pPr>
          </a:lstStyle>
          <a:p>
            <a:fld id="{1DFB2816-D686-5249-88E1-D75E47D772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50B8B89-BFEF-E455-27AD-2F2C28A10E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788BD5F-4B86-FDF3-C35D-0E6F3F2146D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16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2FEE1ED-33F7-584F-AF1A-8E874553446B}" type="datetimeFigureOut">
              <a:rPr lang="en-US" altLang="en-US"/>
              <a:pPr>
                <a:defRPr/>
              </a:pPr>
              <a:t>10/4/24</a:t>
            </a:fld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33084F9-D8E0-0691-FB64-E0FB2A45BF4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defTabSz="933450">
              <a:defRPr sz="1100" b="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518F60A-82A7-9023-927A-4961E4E802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430" tIns="0" rIns="19430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100" b="0" i="1">
                <a:solidFill>
                  <a:schemeClr val="tx1"/>
                </a:solidFill>
              </a:defRPr>
            </a:lvl1pPr>
          </a:lstStyle>
          <a:p>
            <a:fld id="{850DBB73-E91A-4848-955F-54C73CD6486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B764A85-D8B6-F308-B519-166E0B7F56D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9600"/>
            <a:ext cx="514985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913" tIns="46958" rIns="93913" bIns="46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  <a:p>
            <a:pPr lvl="4"/>
            <a:endParaRPr lang="en-US" altLang="en-US" noProof="0"/>
          </a:p>
        </p:txBody>
      </p:sp>
      <p:sp>
        <p:nvSpPr>
          <p:cNvPr id="74759" name="Rectangle 7">
            <a:extLst>
              <a:ext uri="{FF2B5EF4-FFF2-40B4-BE49-F238E27FC236}">
                <a16:creationId xmlns:a16="http://schemas.microsoft.com/office/drawing/2014/main" id="{7B29E664-5580-6BFE-B7EE-BF5466AEE15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698500"/>
            <a:ext cx="4646613" cy="34845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36BFA534-EB64-A79E-796B-FB80CA0FD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8863013"/>
            <a:ext cx="7493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058" tIns="45339" rIns="89058" bIns="45339">
            <a:spAutoFit/>
          </a:bodyPr>
          <a:lstStyle>
            <a:lvl1pPr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885825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8858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b="0">
                <a:solidFill>
                  <a:schemeClr val="tx1"/>
                </a:solidFill>
              </a:rPr>
              <a:t>Page </a:t>
            </a:r>
            <a:fld id="{CCA04110-52CA-124A-A648-09552B419A27}" type="slidenum">
              <a:rPr lang="en-US" altLang="en-US" sz="1400" b="0">
                <a:solidFill>
                  <a:schemeClr val="tx1"/>
                </a:solidFill>
              </a:rPr>
              <a:pPr algn="ctr">
                <a:lnSpc>
                  <a:spcPct val="90000"/>
                </a:lnSpc>
              </a:pPr>
              <a:t>‹#›</a:t>
            </a:fld>
            <a:endParaRPr lang="en-US" altLang="en-US" sz="14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0FE5C55E-3F74-540D-3486-E74C26D2B5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5779" name="Rectangle 5">
            <a:extLst>
              <a:ext uri="{FF2B5EF4-FFF2-40B4-BE49-F238E27FC236}">
                <a16:creationId xmlns:a16="http://schemas.microsoft.com/office/drawing/2014/main" id="{5640F0A9-09B5-2D49-799D-2F2E78A820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487EC57-55F2-FF48-A79B-DA978109D8A9}" type="slidenum">
              <a:rPr lang="en-US" altLang="en-US" sz="1100" b="0">
                <a:solidFill>
                  <a:schemeClr val="tx1"/>
                </a:solidFill>
              </a:rPr>
              <a:pPr/>
              <a:t>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5780" name="Slide Image Placeholder 1">
            <a:extLst>
              <a:ext uri="{FF2B5EF4-FFF2-40B4-BE49-F238E27FC236}">
                <a16:creationId xmlns:a16="http://schemas.microsoft.com/office/drawing/2014/main" id="{7424934A-E015-15A3-F4B6-05D0A1AF24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81" name="Notes Placeholder 2">
            <a:extLst>
              <a:ext uri="{FF2B5EF4-FFF2-40B4-BE49-F238E27FC236}">
                <a16:creationId xmlns:a16="http://schemas.microsoft.com/office/drawing/2014/main" id="{2819433E-A6DB-DD5D-7207-C9361DE46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</a:t>
            </a:r>
          </a:p>
          <a:p>
            <a:pPr eaLnBrk="1" hangingPunct="1"/>
            <a:r>
              <a:rPr lang="en-US" altLang="en-US"/>
              <a:t>--------------------------------------------------------------------</a:t>
            </a:r>
          </a:p>
          <a:p>
            <a:pPr eaLnBrk="1" hangingPunct="1"/>
            <a:endParaRPr lang="en-US" altLang="en-US"/>
          </a:p>
        </p:txBody>
      </p:sp>
      <p:sp>
        <p:nvSpPr>
          <p:cNvPr id="75782" name="Slide Number Placeholder 3">
            <a:extLst>
              <a:ext uri="{FF2B5EF4-FFF2-40B4-BE49-F238E27FC236}">
                <a16:creationId xmlns:a16="http://schemas.microsoft.com/office/drawing/2014/main" id="{E059754F-1F65-6B88-838F-DA68E0E666D0}"/>
              </a:ext>
            </a:extLst>
          </p:cNvPr>
          <p:cNvSpPr txBox="1">
            <a:spLocks noGrp="1"/>
          </p:cNvSpPr>
          <p:nvPr/>
        </p:nvSpPr>
        <p:spPr bwMode="auto">
          <a:xfrm>
            <a:off x="3978275" y="8840788"/>
            <a:ext cx="304165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430" tIns="0" rIns="19430" bIns="0" anchor="b"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17550" indent="-276225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0331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544638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1985963" indent="-220663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4431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003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3575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14763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ED3CDFF2-1824-BF44-9CF0-2FC4A20E90B7}" type="slidenum">
              <a:rPr lang="en-US" altLang="en-US" sz="1100" b="0" i="1">
                <a:solidFill>
                  <a:schemeClr val="tx1"/>
                </a:solidFill>
              </a:rPr>
              <a:pPr algn="r"/>
              <a:t>1</a:t>
            </a:fld>
            <a:endParaRPr lang="en-US" altLang="en-US" sz="1100" b="0" i="1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6C42CBB-5BB4-B611-2A63-924E23D4CB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8067" name="Rectangle 5">
            <a:extLst>
              <a:ext uri="{FF2B5EF4-FFF2-40B4-BE49-F238E27FC236}">
                <a16:creationId xmlns:a16="http://schemas.microsoft.com/office/drawing/2014/main" id="{BCA0EDA5-F311-7334-CB64-867096ED69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03A8527-D63F-7C47-9038-EB97D713F591}" type="slidenum">
              <a:rPr lang="en-US" altLang="en-US" sz="1100" b="0">
                <a:solidFill>
                  <a:schemeClr val="tx1"/>
                </a:solidFill>
              </a:rPr>
              <a:pPr/>
              <a:t>19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E6CECF7E-B2C8-F1A2-4C0D-113E337B18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9" name="Rectangle 3">
            <a:extLst>
              <a:ext uri="{FF2B5EF4-FFF2-40B4-BE49-F238E27FC236}">
                <a16:creationId xmlns:a16="http://schemas.microsoft.com/office/drawing/2014/main" id="{A8A32242-BEC5-9CB1-9492-03FDAF0F3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F80B196-F08C-7035-892F-06399EE88B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9091" name="Rectangle 5">
            <a:extLst>
              <a:ext uri="{FF2B5EF4-FFF2-40B4-BE49-F238E27FC236}">
                <a16:creationId xmlns:a16="http://schemas.microsoft.com/office/drawing/2014/main" id="{4B19B6BD-65F4-CC3C-F8DB-801C7AB78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F79A868-5FFA-5F41-B4EB-717123499F5A}" type="slidenum">
              <a:rPr lang="en-US" altLang="en-US" sz="1100" b="0">
                <a:solidFill>
                  <a:schemeClr val="tx1"/>
                </a:solidFill>
              </a:rPr>
              <a:pPr/>
              <a:t>20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4AC8B64-524E-9A47-9B2B-E2D294CFD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2C7BB91A-40D1-8050-8A88-82E677200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F654E73E-1B34-83FD-505F-11B5396B1E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0115" name="Rectangle 5">
            <a:extLst>
              <a:ext uri="{FF2B5EF4-FFF2-40B4-BE49-F238E27FC236}">
                <a16:creationId xmlns:a16="http://schemas.microsoft.com/office/drawing/2014/main" id="{AD2213E9-457B-1723-54E9-A3B9F5871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640A4D8-C68A-3F4A-B1CF-5BE2E23E7838}" type="slidenum">
              <a:rPr lang="en-US" altLang="en-US" sz="1100" b="0">
                <a:solidFill>
                  <a:schemeClr val="tx1"/>
                </a:solidFill>
              </a:rPr>
              <a:pPr/>
              <a:t>22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1FA7C70E-C490-5CBD-D9E5-96ECAA52C6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7" name="Rectangle 3">
            <a:extLst>
              <a:ext uri="{FF2B5EF4-FFF2-40B4-BE49-F238E27FC236}">
                <a16:creationId xmlns:a16="http://schemas.microsoft.com/office/drawing/2014/main" id="{6328BA87-AB6F-ADCC-F6D7-C38CCFCC6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07726A7A-0D56-BDA4-559C-4CDF7F52030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1139" name="Rectangle 5">
            <a:extLst>
              <a:ext uri="{FF2B5EF4-FFF2-40B4-BE49-F238E27FC236}">
                <a16:creationId xmlns:a16="http://schemas.microsoft.com/office/drawing/2014/main" id="{7BEC6A42-FE75-7613-282F-4E412F054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BAB3806-9227-BF4A-9797-ABC8DFC47230}" type="slidenum">
              <a:rPr lang="en-US" altLang="en-US" sz="1100" b="0">
                <a:solidFill>
                  <a:schemeClr val="tx1"/>
                </a:solidFill>
              </a:rPr>
              <a:pPr/>
              <a:t>23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C05A63B4-24C2-A3F9-8ABE-EE95C78DB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1" name="Rectangle 3">
            <a:extLst>
              <a:ext uri="{FF2B5EF4-FFF2-40B4-BE49-F238E27FC236}">
                <a16:creationId xmlns:a16="http://schemas.microsoft.com/office/drawing/2014/main" id="{5836EE83-2E9C-A240-9320-2CD93E4BC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A5068B89-67FD-BB8B-BA08-9195043F30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2163" name="Rectangle 5">
            <a:extLst>
              <a:ext uri="{FF2B5EF4-FFF2-40B4-BE49-F238E27FC236}">
                <a16:creationId xmlns:a16="http://schemas.microsoft.com/office/drawing/2014/main" id="{0CE8E76D-C052-760B-DA4A-2AB3357B4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44B6F6E-EA2B-5C4F-A062-9F7976BE51E1}" type="slidenum">
              <a:rPr lang="en-US" altLang="en-US" sz="1100" b="0">
                <a:solidFill>
                  <a:schemeClr val="tx1"/>
                </a:solidFill>
              </a:rPr>
              <a:pPr/>
              <a:t>24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E8490132-B29F-E6D8-06DA-A2344179F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5" name="Rectangle 3">
            <a:extLst>
              <a:ext uri="{FF2B5EF4-FFF2-40B4-BE49-F238E27FC236}">
                <a16:creationId xmlns:a16="http://schemas.microsoft.com/office/drawing/2014/main" id="{D93D05DF-4BF1-103D-F126-3D2C5ED13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E9EFEEB0-F516-67B6-CC53-EF35BF1B39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3187" name="Rectangle 5">
            <a:extLst>
              <a:ext uri="{FF2B5EF4-FFF2-40B4-BE49-F238E27FC236}">
                <a16:creationId xmlns:a16="http://schemas.microsoft.com/office/drawing/2014/main" id="{8110921A-C017-449D-6230-F983F97F7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E3B209-F5DA-FF45-8CF8-ADD77D1EED38}" type="slidenum">
              <a:rPr lang="en-US" altLang="en-US" sz="1100" b="0">
                <a:solidFill>
                  <a:schemeClr val="tx1"/>
                </a:solidFill>
              </a:rPr>
              <a:pPr/>
              <a:t>25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E847801A-7154-99C5-A6A3-BC5190755E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61B52412-E456-4CF8-EAD5-1C4630439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126B2636-DA5B-0944-7F64-1510D036D6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5235" name="Rectangle 5">
            <a:extLst>
              <a:ext uri="{FF2B5EF4-FFF2-40B4-BE49-F238E27FC236}">
                <a16:creationId xmlns:a16="http://schemas.microsoft.com/office/drawing/2014/main" id="{979499D6-9BBD-FBA8-6A73-FA3AEA25F0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1D7BD03-1EBA-1A4E-B260-B786DA74D242}" type="slidenum">
              <a:rPr lang="en-US" altLang="en-US" sz="1100" b="0">
                <a:solidFill>
                  <a:schemeClr val="tx1"/>
                </a:solidFill>
              </a:rPr>
              <a:pPr/>
              <a:t>27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66ECC677-47BC-8295-3202-2547B61A3C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7" name="Rectangle 3">
            <a:extLst>
              <a:ext uri="{FF2B5EF4-FFF2-40B4-BE49-F238E27FC236}">
                <a16:creationId xmlns:a16="http://schemas.microsoft.com/office/drawing/2014/main" id="{609CF38F-4E21-7686-6204-5AA6C37D0E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9D4788E6-5111-545B-7540-003DBCAB10E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6259" name="Rectangle 5">
            <a:extLst>
              <a:ext uri="{FF2B5EF4-FFF2-40B4-BE49-F238E27FC236}">
                <a16:creationId xmlns:a16="http://schemas.microsoft.com/office/drawing/2014/main" id="{6CAB7F4E-0E9F-C38C-5F42-9D598CD21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928F3E6-30FC-8348-BB85-EBC8D5913C62}" type="slidenum">
              <a:rPr lang="en-US" altLang="en-US" sz="1100" b="0">
                <a:solidFill>
                  <a:schemeClr val="tx1"/>
                </a:solidFill>
              </a:rPr>
              <a:pPr/>
              <a:t>28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FCAD4820-F70B-7D9A-80C6-31C61DD281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1" name="Rectangle 3">
            <a:extLst>
              <a:ext uri="{FF2B5EF4-FFF2-40B4-BE49-F238E27FC236}">
                <a16:creationId xmlns:a16="http://schemas.microsoft.com/office/drawing/2014/main" id="{3C77D648-61D0-929E-6B87-D775B496B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FA8DDE2-935A-A24A-9F6D-DCEA682884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7283" name="Rectangle 5">
            <a:extLst>
              <a:ext uri="{FF2B5EF4-FFF2-40B4-BE49-F238E27FC236}">
                <a16:creationId xmlns:a16="http://schemas.microsoft.com/office/drawing/2014/main" id="{8D27833C-4025-48D4-CE35-6570F3603F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C724986-D658-5F45-8175-00152EE8B371}" type="slidenum">
              <a:rPr lang="en-US" altLang="en-US" sz="1100" b="0">
                <a:solidFill>
                  <a:schemeClr val="tx1"/>
                </a:solidFill>
              </a:rPr>
              <a:pPr/>
              <a:t>29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0110E4E4-4258-2DD0-7173-B41D38DC9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5F6E0277-B6D6-CA5E-03F6-B5CF5CD7F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42057149-DC9A-4F02-EBE0-139A32CCF6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99331" name="Rectangle 5">
            <a:extLst>
              <a:ext uri="{FF2B5EF4-FFF2-40B4-BE49-F238E27FC236}">
                <a16:creationId xmlns:a16="http://schemas.microsoft.com/office/drawing/2014/main" id="{AC092848-2456-E641-12FA-A135833EF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C2889CD-7B33-E349-B973-E67F990B7D85}" type="slidenum">
              <a:rPr lang="en-US" altLang="en-US" sz="1100" b="0">
                <a:solidFill>
                  <a:schemeClr val="tx1"/>
                </a:solidFill>
              </a:rPr>
              <a:pPr/>
              <a:t>30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99332" name="Rectangle 2">
            <a:extLst>
              <a:ext uri="{FF2B5EF4-FFF2-40B4-BE49-F238E27FC236}">
                <a16:creationId xmlns:a16="http://schemas.microsoft.com/office/drawing/2014/main" id="{FC49A7D1-88BD-1F9B-CD75-A417675E1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>
            <a:extLst>
              <a:ext uri="{FF2B5EF4-FFF2-40B4-BE49-F238E27FC236}">
                <a16:creationId xmlns:a16="http://schemas.microsoft.com/office/drawing/2014/main" id="{D2A9C643-E86B-A082-8912-03173EBD2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2A16FAD-C685-383E-A7F2-0FA15C5935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7827" name="Rectangle 5">
            <a:extLst>
              <a:ext uri="{FF2B5EF4-FFF2-40B4-BE49-F238E27FC236}">
                <a16:creationId xmlns:a16="http://schemas.microsoft.com/office/drawing/2014/main" id="{2B282D8F-AC87-36D8-4C85-611450C2C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3A6508-B648-F44C-8E46-7755EB7EFB65}" type="slidenum">
              <a:rPr lang="en-US" altLang="en-US" sz="1100" b="0">
                <a:solidFill>
                  <a:schemeClr val="tx1"/>
                </a:solidFill>
              </a:rPr>
              <a:pPr/>
              <a:t>11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0755DCCB-5221-6627-6B10-388D40BE4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>
            <a:extLst>
              <a:ext uri="{FF2B5EF4-FFF2-40B4-BE49-F238E27FC236}">
                <a16:creationId xmlns:a16="http://schemas.microsoft.com/office/drawing/2014/main" id="{95CEDD51-9BC9-E6F4-49CE-81419D30A5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BA7C6CB8-95F4-B838-E314-6BB9C0400F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1379" name="Rectangle 5">
            <a:extLst>
              <a:ext uri="{FF2B5EF4-FFF2-40B4-BE49-F238E27FC236}">
                <a16:creationId xmlns:a16="http://schemas.microsoft.com/office/drawing/2014/main" id="{435C323F-3BAB-C3B9-F047-7FD92FB659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D0D629-9106-EB4D-9A5B-C663ABF01E3B}" type="slidenum">
              <a:rPr lang="en-US" altLang="en-US" sz="1100" b="0">
                <a:solidFill>
                  <a:schemeClr val="tx1"/>
                </a:solidFill>
              </a:rPr>
              <a:pPr/>
              <a:t>32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52E5ABCE-FB17-BB10-C323-199190C3B3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1" name="Rectangle 3">
            <a:extLst>
              <a:ext uri="{FF2B5EF4-FFF2-40B4-BE49-F238E27FC236}">
                <a16:creationId xmlns:a16="http://schemas.microsoft.com/office/drawing/2014/main" id="{00F243CB-1BD8-4979-E3AF-311115741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E7FB693-6DCC-2A1C-B52F-05E0241DCF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2403" name="Rectangle 5">
            <a:extLst>
              <a:ext uri="{FF2B5EF4-FFF2-40B4-BE49-F238E27FC236}">
                <a16:creationId xmlns:a16="http://schemas.microsoft.com/office/drawing/2014/main" id="{A2A03DFA-B763-6A99-D1E7-1FC4E9606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982F25F-CDB5-DE4A-858D-F5E3953CD6A2}" type="slidenum">
              <a:rPr lang="en-US" altLang="en-US" sz="1100" b="0">
                <a:solidFill>
                  <a:schemeClr val="tx1"/>
                </a:solidFill>
              </a:rPr>
              <a:pPr/>
              <a:t>33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2404" name="Rectangle 2">
            <a:extLst>
              <a:ext uri="{FF2B5EF4-FFF2-40B4-BE49-F238E27FC236}">
                <a16:creationId xmlns:a16="http://schemas.microsoft.com/office/drawing/2014/main" id="{328148AA-CEF1-C8C0-BAB9-ACF7F6A59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5" name="Rectangle 3">
            <a:extLst>
              <a:ext uri="{FF2B5EF4-FFF2-40B4-BE49-F238E27FC236}">
                <a16:creationId xmlns:a16="http://schemas.microsoft.com/office/drawing/2014/main" id="{ADBA3FBC-7D6D-4C66-F88C-E89E679D6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F0B0D337-8F22-299B-C469-609FF1F0B5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3427" name="Rectangle 5">
            <a:extLst>
              <a:ext uri="{FF2B5EF4-FFF2-40B4-BE49-F238E27FC236}">
                <a16:creationId xmlns:a16="http://schemas.microsoft.com/office/drawing/2014/main" id="{B40B75A4-3EC1-D4AE-0821-1066E8EE8F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14AE5C7-D248-E34D-B099-4733E10EF2E2}" type="slidenum">
              <a:rPr lang="en-US" altLang="en-US" sz="1100" b="0">
                <a:solidFill>
                  <a:schemeClr val="tx1"/>
                </a:solidFill>
              </a:rPr>
              <a:pPr/>
              <a:t>34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3428" name="Rectangle 2">
            <a:extLst>
              <a:ext uri="{FF2B5EF4-FFF2-40B4-BE49-F238E27FC236}">
                <a16:creationId xmlns:a16="http://schemas.microsoft.com/office/drawing/2014/main" id="{5F7B966F-B40D-1351-123B-F03E6F1FB7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9" name="Rectangle 3">
            <a:extLst>
              <a:ext uri="{FF2B5EF4-FFF2-40B4-BE49-F238E27FC236}">
                <a16:creationId xmlns:a16="http://schemas.microsoft.com/office/drawing/2014/main" id="{81897D2B-F061-515A-7B64-1CDB7E4D5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EC6DE69-9358-4AF4-8AB5-C96FDF56BD1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4451" name="Rectangle 5">
            <a:extLst>
              <a:ext uri="{FF2B5EF4-FFF2-40B4-BE49-F238E27FC236}">
                <a16:creationId xmlns:a16="http://schemas.microsoft.com/office/drawing/2014/main" id="{0E156856-563A-EB48-A249-7F01699E4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79C6438-70B1-534F-A566-34A564616F0F}" type="slidenum">
              <a:rPr lang="en-US" altLang="en-US" sz="1100" b="0">
                <a:solidFill>
                  <a:schemeClr val="tx1"/>
                </a:solidFill>
              </a:rPr>
              <a:pPr/>
              <a:t>35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4452" name="Rectangle 2">
            <a:extLst>
              <a:ext uri="{FF2B5EF4-FFF2-40B4-BE49-F238E27FC236}">
                <a16:creationId xmlns:a16="http://schemas.microsoft.com/office/drawing/2014/main" id="{B702ECE6-AD95-105F-98DE-79ACCE746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3" name="Rectangle 3">
            <a:extLst>
              <a:ext uri="{FF2B5EF4-FFF2-40B4-BE49-F238E27FC236}">
                <a16:creationId xmlns:a16="http://schemas.microsoft.com/office/drawing/2014/main" id="{1E164C47-CA30-DD7F-9967-823DE46FD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2D7DEA6-3752-A1FE-9895-C1FE6B114A0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5475" name="Rectangle 5">
            <a:extLst>
              <a:ext uri="{FF2B5EF4-FFF2-40B4-BE49-F238E27FC236}">
                <a16:creationId xmlns:a16="http://schemas.microsoft.com/office/drawing/2014/main" id="{15535149-5B69-A4D2-2C53-1EF03D9AC0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BD7251-BD0A-1E4F-8B51-66863741E449}" type="slidenum">
              <a:rPr lang="en-US" altLang="en-US" sz="1100" b="0">
                <a:solidFill>
                  <a:schemeClr val="tx1"/>
                </a:solidFill>
              </a:rPr>
              <a:pPr/>
              <a:t>36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50B3F2AC-6C1E-F6C2-F647-C3278E6D1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7" name="Rectangle 3">
            <a:extLst>
              <a:ext uri="{FF2B5EF4-FFF2-40B4-BE49-F238E27FC236}">
                <a16:creationId xmlns:a16="http://schemas.microsoft.com/office/drawing/2014/main" id="{02D0E063-8522-A2EE-5B94-929D560E5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126EA0DD-DE30-5227-7003-A11B41C70C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7523" name="Rectangle 5">
            <a:extLst>
              <a:ext uri="{FF2B5EF4-FFF2-40B4-BE49-F238E27FC236}">
                <a16:creationId xmlns:a16="http://schemas.microsoft.com/office/drawing/2014/main" id="{738E29CA-4521-95ED-DAC4-562F8F431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8DDE6C9-E95C-4542-B874-7034B5C0B235}" type="slidenum">
              <a:rPr lang="en-US" altLang="en-US" sz="1100" b="0">
                <a:solidFill>
                  <a:schemeClr val="tx1"/>
                </a:solidFill>
              </a:rPr>
              <a:pPr/>
              <a:t>39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09F46549-447F-2EC7-BDC3-0E4434AC8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A80F5EC0-1613-DC6C-3D4A-B009EF8BC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10BE8BC6-8596-3A50-026A-C8228A280D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8547" name="Rectangle 5">
            <a:extLst>
              <a:ext uri="{FF2B5EF4-FFF2-40B4-BE49-F238E27FC236}">
                <a16:creationId xmlns:a16="http://schemas.microsoft.com/office/drawing/2014/main" id="{67FC827C-7712-19B0-AF0D-E642E80963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E7B009-5E8C-D047-9F77-B5C037651004}" type="slidenum">
              <a:rPr lang="en-US" altLang="en-US" sz="1100" b="0">
                <a:solidFill>
                  <a:schemeClr val="tx1"/>
                </a:solidFill>
              </a:rPr>
              <a:pPr/>
              <a:t>40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8548" name="Rectangle 2">
            <a:extLst>
              <a:ext uri="{FF2B5EF4-FFF2-40B4-BE49-F238E27FC236}">
                <a16:creationId xmlns:a16="http://schemas.microsoft.com/office/drawing/2014/main" id="{6F3DBD9B-BC27-7CCE-B6A8-9AE2E64F9F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>
            <a:extLst>
              <a:ext uri="{FF2B5EF4-FFF2-40B4-BE49-F238E27FC236}">
                <a16:creationId xmlns:a16="http://schemas.microsoft.com/office/drawing/2014/main" id="{E71B91B3-FB97-DAEF-2ABA-5D9A5D629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5342989B-EC94-1C3E-EC0C-C34E3A6915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09571" name="Rectangle 5">
            <a:extLst>
              <a:ext uri="{FF2B5EF4-FFF2-40B4-BE49-F238E27FC236}">
                <a16:creationId xmlns:a16="http://schemas.microsoft.com/office/drawing/2014/main" id="{027A0202-966B-730F-AAA0-53285AAB41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4A6578-D374-004F-A6B2-62E0B42D1C7C}" type="slidenum">
              <a:rPr lang="en-US" altLang="en-US" sz="1100" b="0">
                <a:solidFill>
                  <a:schemeClr val="tx1"/>
                </a:solidFill>
              </a:rPr>
              <a:pPr/>
              <a:t>41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EF2AE86A-8D22-4ADC-DB7E-F21FF4786E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19C9B77A-43ED-0EE6-E74A-12F48170A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1170C1E1-00A1-34B2-BC00-69703E11C4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0595" name="Rectangle 5">
            <a:extLst>
              <a:ext uri="{FF2B5EF4-FFF2-40B4-BE49-F238E27FC236}">
                <a16:creationId xmlns:a16="http://schemas.microsoft.com/office/drawing/2014/main" id="{F589610F-5B70-5D30-D5E7-D147BB1AF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DBC2B5-E29D-1D4D-A7FD-42AA9CFA3A62}" type="slidenum">
              <a:rPr lang="en-US" altLang="en-US" sz="1100" b="0">
                <a:solidFill>
                  <a:schemeClr val="tx1"/>
                </a:solidFill>
              </a:rPr>
              <a:pPr/>
              <a:t>42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D3D62181-FB6B-66E1-92FA-E8EFFDDFBD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54664A19-F8AB-7667-90A0-BBA8E3459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1590108-6214-A457-7BAE-832DB125EB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2643" name="Rectangle 5">
            <a:extLst>
              <a:ext uri="{FF2B5EF4-FFF2-40B4-BE49-F238E27FC236}">
                <a16:creationId xmlns:a16="http://schemas.microsoft.com/office/drawing/2014/main" id="{A849F4A4-CEE6-1988-25AD-C14B6C1BC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8872BC3-CE31-3E4C-B416-F88F49AF6012}" type="slidenum">
              <a:rPr lang="en-US" altLang="en-US" sz="1100" b="0">
                <a:solidFill>
                  <a:schemeClr val="tx1"/>
                </a:solidFill>
              </a:rPr>
              <a:pPr/>
              <a:t>43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2644" name="Rectangle 2">
            <a:extLst>
              <a:ext uri="{FF2B5EF4-FFF2-40B4-BE49-F238E27FC236}">
                <a16:creationId xmlns:a16="http://schemas.microsoft.com/office/drawing/2014/main" id="{A72CCB71-EDC9-D66D-034C-B229473E7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5" name="Rectangle 3">
            <a:extLst>
              <a:ext uri="{FF2B5EF4-FFF2-40B4-BE49-F238E27FC236}">
                <a16:creationId xmlns:a16="http://schemas.microsoft.com/office/drawing/2014/main" id="{4FD91601-7F3F-11AA-83FE-A8A5BF493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B8A5AC92-CDCA-C943-808D-224C2F4A9F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8851" name="Rectangle 5">
            <a:extLst>
              <a:ext uri="{FF2B5EF4-FFF2-40B4-BE49-F238E27FC236}">
                <a16:creationId xmlns:a16="http://schemas.microsoft.com/office/drawing/2014/main" id="{1629D156-DA34-7A2B-216B-FF3185A51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D148129-0992-2846-8917-76E6342859C1}" type="slidenum">
              <a:rPr lang="en-US" altLang="en-US" sz="1100" b="0">
                <a:solidFill>
                  <a:schemeClr val="tx1"/>
                </a:solidFill>
              </a:rPr>
              <a:pPr/>
              <a:t>12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C58B97CD-A713-E4CE-1F4D-BA9988297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5580E2E3-9754-81DB-D1E8-7CA1A31E9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A6528DCA-CEF5-4A55-48C9-8D9A058915F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3667" name="Rectangle 5">
            <a:extLst>
              <a:ext uri="{FF2B5EF4-FFF2-40B4-BE49-F238E27FC236}">
                <a16:creationId xmlns:a16="http://schemas.microsoft.com/office/drawing/2014/main" id="{CAACF8AF-024B-5476-82BD-5D96035F09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3F816C1-EE9A-5448-9010-FB928E7B1B89}" type="slidenum">
              <a:rPr lang="en-US" altLang="en-US" sz="1100" b="0">
                <a:solidFill>
                  <a:schemeClr val="tx1"/>
                </a:solidFill>
              </a:rPr>
              <a:pPr/>
              <a:t>44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346E51BA-FE38-680F-FF85-263AC66E8C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9" name="Rectangle 3">
            <a:extLst>
              <a:ext uri="{FF2B5EF4-FFF2-40B4-BE49-F238E27FC236}">
                <a16:creationId xmlns:a16="http://schemas.microsoft.com/office/drawing/2014/main" id="{B04D061F-B525-4FCB-F6E4-48C25FEE8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DBE17537-04B5-0695-7D58-D519468B46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6739" name="Rectangle 5">
            <a:extLst>
              <a:ext uri="{FF2B5EF4-FFF2-40B4-BE49-F238E27FC236}">
                <a16:creationId xmlns:a16="http://schemas.microsoft.com/office/drawing/2014/main" id="{49EEEAA1-1565-E359-AB6B-BE827CA19A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A1DC63-B803-1D49-8A46-AA537589A80F}" type="slidenum">
              <a:rPr lang="en-US" altLang="en-US" sz="1100" b="0">
                <a:solidFill>
                  <a:schemeClr val="tx1"/>
                </a:solidFill>
              </a:rPr>
              <a:pPr/>
              <a:t>45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6740" name="Rectangle 2">
            <a:extLst>
              <a:ext uri="{FF2B5EF4-FFF2-40B4-BE49-F238E27FC236}">
                <a16:creationId xmlns:a16="http://schemas.microsoft.com/office/drawing/2014/main" id="{9191128C-4949-65BD-B04B-FA47840067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1" name="Rectangle 3">
            <a:extLst>
              <a:ext uri="{FF2B5EF4-FFF2-40B4-BE49-F238E27FC236}">
                <a16:creationId xmlns:a16="http://schemas.microsoft.com/office/drawing/2014/main" id="{F7812032-1854-5599-CE84-DEF4A75B4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3238B7E5-7CAD-C8BF-BA43-A56EEE0358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1C30ECC7-E8D4-0860-12DA-7735F9ED45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D2421D-E093-D441-8475-5A11ABA56194}" type="slidenum">
              <a:rPr lang="en-US" altLang="en-US" sz="1100" b="0">
                <a:solidFill>
                  <a:schemeClr val="tx1"/>
                </a:solidFill>
              </a:rPr>
              <a:pPr/>
              <a:t>46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7764" name="Rectangle 2">
            <a:extLst>
              <a:ext uri="{FF2B5EF4-FFF2-40B4-BE49-F238E27FC236}">
                <a16:creationId xmlns:a16="http://schemas.microsoft.com/office/drawing/2014/main" id="{587C0271-46FC-F1D2-EA58-EBF68C3F2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5" name="Rectangle 3">
            <a:extLst>
              <a:ext uri="{FF2B5EF4-FFF2-40B4-BE49-F238E27FC236}">
                <a16:creationId xmlns:a16="http://schemas.microsoft.com/office/drawing/2014/main" id="{0DD7CE65-993E-2949-FABF-0D40F4BB9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ADD217F-B77D-4102-5133-BE4B3B46A2D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18787" name="Rectangle 5">
            <a:extLst>
              <a:ext uri="{FF2B5EF4-FFF2-40B4-BE49-F238E27FC236}">
                <a16:creationId xmlns:a16="http://schemas.microsoft.com/office/drawing/2014/main" id="{E4338FB1-F020-182E-09AF-9F88C0D45B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8BA1F6-92C1-494B-887E-6D50C3B9AA06}" type="slidenum">
              <a:rPr lang="en-US" altLang="en-US" sz="1100" b="0">
                <a:solidFill>
                  <a:schemeClr val="tx1"/>
                </a:solidFill>
              </a:rPr>
              <a:pPr/>
              <a:t>47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18788" name="Rectangle 2">
            <a:extLst>
              <a:ext uri="{FF2B5EF4-FFF2-40B4-BE49-F238E27FC236}">
                <a16:creationId xmlns:a16="http://schemas.microsoft.com/office/drawing/2014/main" id="{9995B075-46D1-77E0-5B2D-B0884E58DC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>
            <a:extLst>
              <a:ext uri="{FF2B5EF4-FFF2-40B4-BE49-F238E27FC236}">
                <a16:creationId xmlns:a16="http://schemas.microsoft.com/office/drawing/2014/main" id="{D05129CA-E1E9-4D41-342A-9674D04C4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44844E7-E1C3-2493-4B54-D72A297314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0835" name="Rectangle 5">
            <a:extLst>
              <a:ext uri="{FF2B5EF4-FFF2-40B4-BE49-F238E27FC236}">
                <a16:creationId xmlns:a16="http://schemas.microsoft.com/office/drawing/2014/main" id="{95BCBB09-7780-60A7-4522-FF2FA3115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F2AB37C-9151-C247-A84C-79A433A18B83}" type="slidenum">
              <a:rPr lang="en-US" altLang="en-US" sz="1100" b="0">
                <a:solidFill>
                  <a:schemeClr val="tx1"/>
                </a:solidFill>
              </a:rPr>
              <a:pPr/>
              <a:t>48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0836" name="Rectangle 2">
            <a:extLst>
              <a:ext uri="{FF2B5EF4-FFF2-40B4-BE49-F238E27FC236}">
                <a16:creationId xmlns:a16="http://schemas.microsoft.com/office/drawing/2014/main" id="{ABFA1377-D98D-83EC-E446-F814C5D0B5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7" name="Rectangle 3">
            <a:extLst>
              <a:ext uri="{FF2B5EF4-FFF2-40B4-BE49-F238E27FC236}">
                <a16:creationId xmlns:a16="http://schemas.microsoft.com/office/drawing/2014/main" id="{D721BE24-524D-2C58-208A-104B676BA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7F343B93-F348-9A1C-D911-DA23D634B2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1859" name="Rectangle 5">
            <a:extLst>
              <a:ext uri="{FF2B5EF4-FFF2-40B4-BE49-F238E27FC236}">
                <a16:creationId xmlns:a16="http://schemas.microsoft.com/office/drawing/2014/main" id="{93D00658-BF50-8E56-6A7E-4586FE42F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C1DCA10-39A3-4747-924B-0596B0234BF6}" type="slidenum">
              <a:rPr lang="en-US" altLang="en-US" sz="1100" b="0">
                <a:solidFill>
                  <a:schemeClr val="tx1"/>
                </a:solidFill>
              </a:rPr>
              <a:pPr/>
              <a:t>49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5C1BE849-AC0A-2FBA-15C8-1E047D1CC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1" name="Rectangle 3">
            <a:extLst>
              <a:ext uri="{FF2B5EF4-FFF2-40B4-BE49-F238E27FC236}">
                <a16:creationId xmlns:a16="http://schemas.microsoft.com/office/drawing/2014/main" id="{AE653792-F000-1173-4E4C-00E5ECE22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AD939D0E-A5F2-94C4-9DB4-2688C7DBDE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4931" name="Rectangle 5">
            <a:extLst>
              <a:ext uri="{FF2B5EF4-FFF2-40B4-BE49-F238E27FC236}">
                <a16:creationId xmlns:a16="http://schemas.microsoft.com/office/drawing/2014/main" id="{D2D10D14-CB5F-604D-B274-EF855DB168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FECD384-7CE6-6A49-8977-088C366E310C}" type="slidenum">
              <a:rPr lang="en-US" altLang="en-US" sz="1100" b="0">
                <a:solidFill>
                  <a:schemeClr val="tx1"/>
                </a:solidFill>
              </a:rPr>
              <a:pPr/>
              <a:t>50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4932" name="Rectangle 2">
            <a:extLst>
              <a:ext uri="{FF2B5EF4-FFF2-40B4-BE49-F238E27FC236}">
                <a16:creationId xmlns:a16="http://schemas.microsoft.com/office/drawing/2014/main" id="{2BE3EB7B-E985-E88A-C42B-760EEAA547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3" name="Rectangle 3">
            <a:extLst>
              <a:ext uri="{FF2B5EF4-FFF2-40B4-BE49-F238E27FC236}">
                <a16:creationId xmlns:a16="http://schemas.microsoft.com/office/drawing/2014/main" id="{445507D3-2A12-5424-E4AD-3AFE0FAE0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9E767A52-7F23-EB38-10F9-F529699B9D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5955" name="Rectangle 5">
            <a:extLst>
              <a:ext uri="{FF2B5EF4-FFF2-40B4-BE49-F238E27FC236}">
                <a16:creationId xmlns:a16="http://schemas.microsoft.com/office/drawing/2014/main" id="{4E6D105F-E1AE-B237-2FED-F76B69F28E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C92BD9-DCED-FA4C-A904-2888C0156007}" type="slidenum">
              <a:rPr lang="en-US" altLang="en-US" sz="1100" b="0">
                <a:solidFill>
                  <a:schemeClr val="tx1"/>
                </a:solidFill>
              </a:rPr>
              <a:pPr/>
              <a:t>51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5956" name="Rectangle 2">
            <a:extLst>
              <a:ext uri="{FF2B5EF4-FFF2-40B4-BE49-F238E27FC236}">
                <a16:creationId xmlns:a16="http://schemas.microsoft.com/office/drawing/2014/main" id="{00003136-FEF9-8BE2-6341-DE4FD0E3F3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7" name="Rectangle 3">
            <a:extLst>
              <a:ext uri="{FF2B5EF4-FFF2-40B4-BE49-F238E27FC236}">
                <a16:creationId xmlns:a16="http://schemas.microsoft.com/office/drawing/2014/main" id="{1EEC89DF-ABDB-8103-6CE8-0932D3A34A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89BD382B-91F1-BA3C-06B3-0635603999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6979" name="Rectangle 5">
            <a:extLst>
              <a:ext uri="{FF2B5EF4-FFF2-40B4-BE49-F238E27FC236}">
                <a16:creationId xmlns:a16="http://schemas.microsoft.com/office/drawing/2014/main" id="{F502282E-F557-9C4F-F9BB-963D32AA7F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9651C9F-244C-FB41-AC26-8FBCDC280EA4}" type="slidenum">
              <a:rPr lang="en-US" altLang="en-US" sz="1100" b="0">
                <a:solidFill>
                  <a:schemeClr val="tx1"/>
                </a:solidFill>
              </a:rPr>
              <a:pPr/>
              <a:t>52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6980" name="Rectangle 2">
            <a:extLst>
              <a:ext uri="{FF2B5EF4-FFF2-40B4-BE49-F238E27FC236}">
                <a16:creationId xmlns:a16="http://schemas.microsoft.com/office/drawing/2014/main" id="{26847F53-66F2-D00E-354A-C4E24E5FF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1" name="Rectangle 3">
            <a:extLst>
              <a:ext uri="{FF2B5EF4-FFF2-40B4-BE49-F238E27FC236}">
                <a16:creationId xmlns:a16="http://schemas.microsoft.com/office/drawing/2014/main" id="{2D904811-2A22-6702-F48A-DA31DD139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ECB6FADD-5D54-3056-BF88-1F6513ED710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8003" name="Rectangle 5">
            <a:extLst>
              <a:ext uri="{FF2B5EF4-FFF2-40B4-BE49-F238E27FC236}">
                <a16:creationId xmlns:a16="http://schemas.microsoft.com/office/drawing/2014/main" id="{5689CF6B-5356-1286-A6DD-7F07C3C14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D803FD7-01A7-5146-9F11-035A5AAF5922}" type="slidenum">
              <a:rPr lang="en-US" altLang="en-US" sz="1100" b="0">
                <a:solidFill>
                  <a:schemeClr val="tx1"/>
                </a:solidFill>
              </a:rPr>
              <a:pPr/>
              <a:t>53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896BF0A8-B9C7-091F-E605-8A5C5C6687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>
            <a:extLst>
              <a:ext uri="{FF2B5EF4-FFF2-40B4-BE49-F238E27FC236}">
                <a16:creationId xmlns:a16="http://schemas.microsoft.com/office/drawing/2014/main" id="{ECA89D9C-369A-882F-9B69-55A20C973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3F063B4-3610-9764-6C1E-E450BDF25B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79875" name="Rectangle 5">
            <a:extLst>
              <a:ext uri="{FF2B5EF4-FFF2-40B4-BE49-F238E27FC236}">
                <a16:creationId xmlns:a16="http://schemas.microsoft.com/office/drawing/2014/main" id="{6D205EB3-4F27-48C7-DB32-97E68BD21F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587A2BF-015B-2E47-80B1-3F3CED61F942}" type="slidenum">
              <a:rPr lang="en-US" altLang="en-US" sz="1100" b="0">
                <a:solidFill>
                  <a:schemeClr val="tx1"/>
                </a:solidFill>
              </a:rPr>
              <a:pPr/>
              <a:t>13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5F074BDB-B44D-B0E1-2B16-57D29BF8DF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7" name="Rectangle 3">
            <a:extLst>
              <a:ext uri="{FF2B5EF4-FFF2-40B4-BE49-F238E27FC236}">
                <a16:creationId xmlns:a16="http://schemas.microsoft.com/office/drawing/2014/main" id="{647BD9B7-8504-A9A5-C451-AD1E9C4E3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7AF1AE86-3FDB-32FB-F065-B8EB488B17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29027" name="Rectangle 5">
            <a:extLst>
              <a:ext uri="{FF2B5EF4-FFF2-40B4-BE49-F238E27FC236}">
                <a16:creationId xmlns:a16="http://schemas.microsoft.com/office/drawing/2014/main" id="{065777E2-615C-1440-36BF-05240434B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A3826AD-90A5-3D42-AD7B-D88FD5DF2A00}" type="slidenum">
              <a:rPr lang="en-US" altLang="en-US" sz="1100" b="0">
                <a:solidFill>
                  <a:schemeClr val="tx1"/>
                </a:solidFill>
              </a:rPr>
              <a:pPr/>
              <a:t>54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29028" name="Rectangle 2">
            <a:extLst>
              <a:ext uri="{FF2B5EF4-FFF2-40B4-BE49-F238E27FC236}">
                <a16:creationId xmlns:a16="http://schemas.microsoft.com/office/drawing/2014/main" id="{902012C9-BD86-B3B7-796D-788A102AC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>
            <a:extLst>
              <a:ext uri="{FF2B5EF4-FFF2-40B4-BE49-F238E27FC236}">
                <a16:creationId xmlns:a16="http://schemas.microsoft.com/office/drawing/2014/main" id="{25880383-7A1B-2140-A9BF-2EF73790DF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6CE08AB-230F-C56C-E97A-F2AF77FAB03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0051" name="Rectangle 5">
            <a:extLst>
              <a:ext uri="{FF2B5EF4-FFF2-40B4-BE49-F238E27FC236}">
                <a16:creationId xmlns:a16="http://schemas.microsoft.com/office/drawing/2014/main" id="{6EF02D84-8882-F965-63C6-7F9653FD50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B215477-1390-7D47-ADFA-C8ED1DFB00BE}" type="slidenum">
              <a:rPr lang="en-US" altLang="en-US" sz="1100" b="0">
                <a:solidFill>
                  <a:schemeClr val="tx1"/>
                </a:solidFill>
              </a:rPr>
              <a:pPr/>
              <a:t>56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0052" name="Rectangle 2">
            <a:extLst>
              <a:ext uri="{FF2B5EF4-FFF2-40B4-BE49-F238E27FC236}">
                <a16:creationId xmlns:a16="http://schemas.microsoft.com/office/drawing/2014/main" id="{A2666A09-125F-BE04-1120-8661C053B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3" name="Rectangle 3">
            <a:extLst>
              <a:ext uri="{FF2B5EF4-FFF2-40B4-BE49-F238E27FC236}">
                <a16:creationId xmlns:a16="http://schemas.microsoft.com/office/drawing/2014/main" id="{C56D99A0-CDC7-1609-5C23-B99788C89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06372E35-D179-4A33-ACA6-0C4B711237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1075" name="Rectangle 5">
            <a:extLst>
              <a:ext uri="{FF2B5EF4-FFF2-40B4-BE49-F238E27FC236}">
                <a16:creationId xmlns:a16="http://schemas.microsoft.com/office/drawing/2014/main" id="{0ADAB233-F8C6-A617-B439-D9CAD8D362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8C8648-8A64-DD4C-AF1F-C779219D950F}" type="slidenum">
              <a:rPr lang="en-US" altLang="en-US" sz="1100" b="0">
                <a:solidFill>
                  <a:schemeClr val="tx1"/>
                </a:solidFill>
              </a:rPr>
              <a:pPr/>
              <a:t>57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1076" name="Rectangle 2">
            <a:extLst>
              <a:ext uri="{FF2B5EF4-FFF2-40B4-BE49-F238E27FC236}">
                <a16:creationId xmlns:a16="http://schemas.microsoft.com/office/drawing/2014/main" id="{743D9D87-D2E8-5192-903B-CC4B8A81B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7" name="Rectangle 3">
            <a:extLst>
              <a:ext uri="{FF2B5EF4-FFF2-40B4-BE49-F238E27FC236}">
                <a16:creationId xmlns:a16="http://schemas.microsoft.com/office/drawing/2014/main" id="{DEAD9D12-79FE-79A2-E762-4A11E8E20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25724B27-1856-66F7-7E7F-97683D98F16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2099" name="Rectangle 5">
            <a:extLst>
              <a:ext uri="{FF2B5EF4-FFF2-40B4-BE49-F238E27FC236}">
                <a16:creationId xmlns:a16="http://schemas.microsoft.com/office/drawing/2014/main" id="{495084BC-E35A-D777-4F17-782F83242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384241-D31C-CF49-8A66-C12E1AB152F1}" type="slidenum">
              <a:rPr lang="en-US" altLang="en-US" sz="1100" b="0">
                <a:solidFill>
                  <a:schemeClr val="tx1"/>
                </a:solidFill>
              </a:rPr>
              <a:pPr/>
              <a:t>58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14F21BD2-51CE-C211-1087-8CA62290A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1" name="Rectangle 3">
            <a:extLst>
              <a:ext uri="{FF2B5EF4-FFF2-40B4-BE49-F238E27FC236}">
                <a16:creationId xmlns:a16="http://schemas.microsoft.com/office/drawing/2014/main" id="{6B127100-74AC-EF0C-D888-21FAA1D76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9C8C173-3241-4BCC-1C38-DA106F153E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3123" name="Rectangle 5">
            <a:extLst>
              <a:ext uri="{FF2B5EF4-FFF2-40B4-BE49-F238E27FC236}">
                <a16:creationId xmlns:a16="http://schemas.microsoft.com/office/drawing/2014/main" id="{A6FD4FF8-1A52-1EB1-EF0B-5F6EE19B3B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F6E58A0-3E1A-1142-8886-388C8AD7592D}" type="slidenum">
              <a:rPr lang="en-US" altLang="en-US" sz="1100" b="0">
                <a:solidFill>
                  <a:schemeClr val="tx1"/>
                </a:solidFill>
              </a:rPr>
              <a:pPr/>
              <a:t>59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3124" name="Rectangle 2">
            <a:extLst>
              <a:ext uri="{FF2B5EF4-FFF2-40B4-BE49-F238E27FC236}">
                <a16:creationId xmlns:a16="http://schemas.microsoft.com/office/drawing/2014/main" id="{5292A30F-CFC2-2730-D07B-CD8C254941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5" name="Rectangle 3">
            <a:extLst>
              <a:ext uri="{FF2B5EF4-FFF2-40B4-BE49-F238E27FC236}">
                <a16:creationId xmlns:a16="http://schemas.microsoft.com/office/drawing/2014/main" id="{68DD3B5B-B60B-A6DB-1B9B-87319D9F5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AAFBC8C9-C0B4-FEDF-2675-1564C60D18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134147" name="Rectangle 5">
            <a:extLst>
              <a:ext uri="{FF2B5EF4-FFF2-40B4-BE49-F238E27FC236}">
                <a16:creationId xmlns:a16="http://schemas.microsoft.com/office/drawing/2014/main" id="{ABF77127-DD49-F7A4-B8E2-23AAF3FB7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D9B7491-E9F7-F64F-B8A1-D139CDCA5454}" type="slidenum">
              <a:rPr lang="en-US" altLang="en-US" sz="1100" b="0">
                <a:solidFill>
                  <a:schemeClr val="tx1"/>
                </a:solidFill>
              </a:rPr>
              <a:pPr/>
              <a:t>62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134148" name="Rectangle 2">
            <a:extLst>
              <a:ext uri="{FF2B5EF4-FFF2-40B4-BE49-F238E27FC236}">
                <a16:creationId xmlns:a16="http://schemas.microsoft.com/office/drawing/2014/main" id="{BADA05FF-B330-C62D-AAA8-ED05399850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C00C20EF-1061-DA18-90A1-424EEE45C5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Handouts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DBB73-E91A-4848-955F-54C73CD6486B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96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07DAC5F-A591-8D35-152A-00AB0D82E8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0899" name="Rectangle 5">
            <a:extLst>
              <a:ext uri="{FF2B5EF4-FFF2-40B4-BE49-F238E27FC236}">
                <a16:creationId xmlns:a16="http://schemas.microsoft.com/office/drawing/2014/main" id="{638A54E9-0775-F572-E4AC-022F0D0DBA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51040BB-690D-084E-96CD-E4D9A295E022}" type="slidenum">
              <a:rPr lang="en-US" altLang="en-US" sz="1100" b="0">
                <a:solidFill>
                  <a:schemeClr val="tx1"/>
                </a:solidFill>
              </a:rPr>
              <a:pPr/>
              <a:t>14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8B2B8602-01F5-9927-BAF5-431F9E90B8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648A1E44-A9F3-88A3-6B9C-87D996FD2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AE2439A-9E8E-4DA7-72FD-937051CF3F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1923" name="Rectangle 5">
            <a:extLst>
              <a:ext uri="{FF2B5EF4-FFF2-40B4-BE49-F238E27FC236}">
                <a16:creationId xmlns:a16="http://schemas.microsoft.com/office/drawing/2014/main" id="{04556A97-EBF2-2533-3CCD-7B19354DB7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1E0CCF34-C88F-534D-B861-7B62340A4BB7}" type="slidenum">
              <a:rPr lang="en-US" altLang="en-US" sz="1100" b="0">
                <a:solidFill>
                  <a:schemeClr val="tx1"/>
                </a:solidFill>
              </a:rPr>
              <a:pPr/>
              <a:t>15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8A408265-BF2E-50BB-50BF-7E6054295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>
            <a:extLst>
              <a:ext uri="{FF2B5EF4-FFF2-40B4-BE49-F238E27FC236}">
                <a16:creationId xmlns:a16="http://schemas.microsoft.com/office/drawing/2014/main" id="{3B490562-8B03-E1D5-2812-C09F4C2C9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76C21989-3F71-9AA7-BABC-A528F17550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3971" name="Rectangle 5">
            <a:extLst>
              <a:ext uri="{FF2B5EF4-FFF2-40B4-BE49-F238E27FC236}">
                <a16:creationId xmlns:a16="http://schemas.microsoft.com/office/drawing/2014/main" id="{3D7EBB8A-19D9-D549-8254-985E2AF92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BF9994-FCB4-F54F-AE7F-B44988DA7135}" type="slidenum">
              <a:rPr lang="en-US" altLang="en-US" sz="1100" b="0">
                <a:solidFill>
                  <a:schemeClr val="tx1"/>
                </a:solidFill>
              </a:rPr>
              <a:pPr/>
              <a:t>16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8D02299F-989B-FC12-726D-F3C51DA1D4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3" name="Rectangle 3">
            <a:extLst>
              <a:ext uri="{FF2B5EF4-FFF2-40B4-BE49-F238E27FC236}">
                <a16:creationId xmlns:a16="http://schemas.microsoft.com/office/drawing/2014/main" id="{7EAF9F26-88C1-8956-D051-175288E94D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3368F8FA-F99D-25CE-70CB-0BE0F26E58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6019" name="Rectangle 5">
            <a:extLst>
              <a:ext uri="{FF2B5EF4-FFF2-40B4-BE49-F238E27FC236}">
                <a16:creationId xmlns:a16="http://schemas.microsoft.com/office/drawing/2014/main" id="{938B35B5-7E09-2175-8E2A-49DE78FF2A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EDFF6F2-3FC7-F64B-8CE0-A7DFFB452744}" type="slidenum">
              <a:rPr lang="en-US" altLang="en-US" sz="1100" b="0">
                <a:solidFill>
                  <a:schemeClr val="tx1"/>
                </a:solidFill>
              </a:rPr>
              <a:pPr/>
              <a:t>17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6020" name="Rectangle 2">
            <a:extLst>
              <a:ext uri="{FF2B5EF4-FFF2-40B4-BE49-F238E27FC236}">
                <a16:creationId xmlns:a16="http://schemas.microsoft.com/office/drawing/2014/main" id="{ADCB1DE6-879E-74D2-2AB6-D5404B6275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1" name="Rectangle 3">
            <a:extLst>
              <a:ext uri="{FF2B5EF4-FFF2-40B4-BE49-F238E27FC236}">
                <a16:creationId xmlns:a16="http://schemas.microsoft.com/office/drawing/2014/main" id="{F584A457-45A9-BBD4-13B1-791050936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8F12C703-5C65-9E91-B758-2B86ED4D1A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100" b="0">
                <a:solidFill>
                  <a:schemeClr val="tx1"/>
                </a:solidFill>
              </a:rPr>
              <a:t>Handouts</a:t>
            </a:r>
          </a:p>
        </p:txBody>
      </p:sp>
      <p:sp>
        <p:nvSpPr>
          <p:cNvPr id="87043" name="Rectangle 5">
            <a:extLst>
              <a:ext uri="{FF2B5EF4-FFF2-40B4-BE49-F238E27FC236}">
                <a16:creationId xmlns:a16="http://schemas.microsoft.com/office/drawing/2014/main" id="{9EA03F5C-C3C4-15B4-C32E-5BDC02E44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 defTabSz="9334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85C6114-0933-6548-9608-DACA2CD4FBD3}" type="slidenum">
              <a:rPr lang="en-US" altLang="en-US" sz="1100" b="0">
                <a:solidFill>
                  <a:schemeClr val="tx1"/>
                </a:solidFill>
              </a:rPr>
              <a:pPr/>
              <a:t>18</a:t>
            </a:fld>
            <a:endParaRPr lang="en-US" altLang="en-US" sz="1100" b="0">
              <a:solidFill>
                <a:schemeClr val="tx1"/>
              </a:solidFill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53D92EF4-48F0-8422-E5A3-68F904140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C033BC36-40EC-2166-B41E-18323424F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13487612-07C3-F285-1B3D-2E5752448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C31C38E-FA82-E67C-0574-A45FF4629F3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350" y="6448425"/>
            <a:ext cx="43434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900" b="0" dirty="0">
                <a:solidFill>
                  <a:srgbClr val="000000"/>
                </a:solidFill>
                <a:latin typeface="Arial Black" pitchFamily="34" charset="0"/>
              </a:rPr>
              <a:t>Software Evolution and Maintenance </a:t>
            </a:r>
            <a:r>
              <a:rPr lang="en-US" altLang="en-US" sz="900" b="0" dirty="0">
                <a:solidFill>
                  <a:srgbClr val="000000"/>
                </a:solidFill>
                <a:latin typeface="Arial" pitchFamily="34" charset="0"/>
              </a:rPr>
              <a:t>(Chapter 7: Refactoring)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D55F67-C44D-E8A4-0997-DFC0143C3AA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559550" y="6421438"/>
            <a:ext cx="132715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altLang="en-US" sz="900" b="0" dirty="0">
                <a:solidFill>
                  <a:srgbClr val="000000"/>
                </a:solidFill>
              </a:rPr>
              <a:t>©  </a:t>
            </a:r>
            <a:r>
              <a:rPr lang="en-US" altLang="en-US" sz="900" b="0" dirty="0" err="1">
                <a:solidFill>
                  <a:srgbClr val="000000"/>
                </a:solidFill>
              </a:rPr>
              <a:t>Tripathy</a:t>
            </a:r>
            <a:r>
              <a:rPr lang="en-US" altLang="en-US" sz="900" b="0" dirty="0">
                <a:solidFill>
                  <a:srgbClr val="000000"/>
                </a:solidFill>
              </a:rPr>
              <a:t> &amp; Naik</a:t>
            </a:r>
          </a:p>
        </p:txBody>
      </p:sp>
      <p:sp>
        <p:nvSpPr>
          <p:cNvPr id="13312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388" y="2130425"/>
            <a:ext cx="7772400" cy="1470025"/>
          </a:xfrm>
        </p:spPr>
        <p:txBody>
          <a:bodyPr/>
          <a:lstStyle>
            <a:lvl1pPr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WHY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8255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latin typeface="Times New Roman" pitchFamily="18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FAB3E-4BA5-322F-7347-3128CD401F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defRPr sz="900" b="0"/>
            </a:lvl1pPr>
          </a:lstStyle>
          <a:p>
            <a:fld id="{265F64A3-A9A8-CA43-B56D-2A9B2F4641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643356"/>
      </p:ext>
    </p:extLst>
  </p:cSld>
  <p:clrMapOvr>
    <a:masterClrMapping/>
  </p:clrMapOvr>
  <p:transition spd="med"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F0200658-37AD-3218-60A2-E00CC244F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" y="6350"/>
            <a:ext cx="9118600" cy="683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AF2538B-628C-88AC-9CA7-10C3818C1B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985000" y="639603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00241EA-7553-2D4E-BCE7-0B597DE59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0787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407AA-F513-C578-95A1-0F944913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4A1A45-1AA6-8F4C-A975-4B507946389E}" type="datetime1">
              <a:rPr lang="en-US" altLang="en-IT"/>
              <a:pPr/>
              <a:t>10/4/24</a:t>
            </a:fld>
            <a:endParaRPr lang="en-US" alt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74C94-FEFB-5279-5BD4-C3C4E842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07B7A-D779-453B-2D55-928BB377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2C4C0B-9C68-4D4E-969D-EF427990E9A7}" type="slidenum">
              <a:rPr lang="en-US" altLang="en-IT"/>
              <a:pPr/>
              <a:t>‹#›</a:t>
            </a:fld>
            <a:endParaRPr lang="en-US" altLang="en-IT"/>
          </a:p>
        </p:txBody>
      </p:sp>
    </p:spTree>
    <p:extLst>
      <p:ext uri="{BB962C8B-B14F-4D97-AF65-F5344CB8AC3E}">
        <p14:creationId xmlns:p14="http://schemas.microsoft.com/office/powerpoint/2010/main" val="393403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481FAF9A-0582-1301-6EAB-3308DFDA0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22238"/>
            <a:ext cx="91440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83782C79-E19A-AEBF-6806-F2721B588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3675" y="731838"/>
            <a:ext cx="8966200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 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 </a:t>
            </a:r>
          </a:p>
          <a:p>
            <a:pPr lvl="4"/>
            <a:r>
              <a:rPr lang="en-US" altLang="en-US"/>
              <a:t>Fifth level </a:t>
            </a:r>
          </a:p>
        </p:txBody>
      </p:sp>
      <p:sp>
        <p:nvSpPr>
          <p:cNvPr id="10259" name="Rectangle 19">
            <a:extLst>
              <a:ext uri="{FF2B5EF4-FFF2-40B4-BE49-F238E27FC236}">
                <a16:creationId xmlns:a16="http://schemas.microsoft.com/office/drawing/2014/main" id="{210DD6E1-83C1-7B2D-57DF-D70F4F0619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7063" y="65373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6A33036A-A5AE-714F-B918-E35BA8B0519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ransition spd="med"/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Arial" pitchFamily="34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75000"/>
        <a:buChar char="•"/>
        <a:defRPr sz="2400">
          <a:solidFill>
            <a:srgbClr val="000000"/>
          </a:solidFill>
          <a:latin typeface="Arial" pitchFamily="34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bg1"/>
          </a:solidFill>
          <a:latin typeface="Arial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rgbClr val="663300"/>
          </a:solidFill>
          <a:latin typeface="Arial" pitchFamily="34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rgbClr val="000000"/>
          </a:solidFill>
          <a:latin typeface="Arial" pitchFamily="34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>
          <a:solidFill>
            <a:srgbClr val="000000"/>
          </a:solidFill>
          <a:latin typeface="Arial" pitchFamily="34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ava.net/bin/view/People/SmellsToRefactorings" TargetMode="External"/><Relationship Id="rId2" Type="http://schemas.openxmlformats.org/officeDocument/2006/relationships/hyperlink" Target="http://c2.com/cgi/wiki?CodeSmell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factoring.com/catalog/index.html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factoring.com/catalog/index.html" TargetMode="External"/><Relationship Id="rId2" Type="http://schemas.openxmlformats.org/officeDocument/2006/relationships/hyperlink" Target="http://www.irregularwebcomic.net/cgi-bin/comic.pl?comic=68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colorado.edu/~kena/classes/6448/s05/lectures/lecture18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>
            <a:extLst>
              <a:ext uri="{FF2B5EF4-FFF2-40B4-BE49-F238E27FC236}">
                <a16:creationId xmlns:a16="http://schemas.microsoft.com/office/drawing/2014/main" id="{A006513F-D704-3AC0-57E5-8CF4FB980F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8700633-82B3-9249-BEF3-36764149D99F}" type="slidenum">
              <a:rPr lang="en-US" altLang="en-US" sz="1000">
                <a:solidFill>
                  <a:srgbClr val="000000"/>
                </a:solidFill>
              </a:rPr>
              <a:pPr/>
              <a:t>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A085CB1-EA11-97D4-0EDA-D10AFFB9DD3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23837" y="666750"/>
            <a:ext cx="8696325" cy="1984375"/>
          </a:xfrm>
        </p:spPr>
        <p:txBody>
          <a:bodyPr/>
          <a:lstStyle/>
          <a:p>
            <a:r>
              <a:rPr lang="en-US" altLang="en-US" sz="5400" b="0" dirty="0">
                <a:latin typeface="Calibri" panose="020F0502020204030204" pitchFamily="34" charset="0"/>
                <a:cs typeface="Calibri" panose="020F0502020204030204" pitchFamily="34" charset="0"/>
              </a:rPr>
              <a:t>Software Evolution and Quality: Refactoring and Code Smells Explained</a:t>
            </a:r>
            <a:endParaRPr lang="en-US" altLang="en-US" sz="5400" b="0" dirty="0">
              <a:solidFill>
                <a:srgbClr val="66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315E2-0CA1-0C4B-7134-4E05A3141F2C}"/>
              </a:ext>
            </a:extLst>
          </p:cNvPr>
          <p:cNvSpPr txBox="1"/>
          <p:nvPr/>
        </p:nvSpPr>
        <p:spPr>
          <a:xfrm>
            <a:off x="1438507" y="2830692"/>
            <a:ext cx="6021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Damian A. </a:t>
            </a: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Tamburri</a:t>
            </a: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Ph.D.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3B486D6-6B40-734B-D3A1-A516884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88265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Refactoring: a Refresh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922409B-8FD0-344F-64DE-171CB25AF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990600"/>
            <a:ext cx="8042275" cy="4953000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Definition: Refactoring modifies software to improve its readability, maintainability, and extensibility </a:t>
            </a:r>
            <a:r>
              <a:rPr lang="en-US" altLang="en-IT" u="sng" dirty="0">
                <a:ea typeface="ＭＳ Ｐゴシック" panose="020B0600070205080204" pitchFamily="34" charset="-128"/>
              </a:rPr>
              <a:t>without changing what it actually does</a:t>
            </a:r>
            <a:r>
              <a:rPr lang="en-US" altLang="en-IT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External behavior does NOT change</a:t>
            </a: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Internal structure is </a:t>
            </a:r>
            <a:r>
              <a:rPr lang="en-US" altLang="en-IT" u="sng" dirty="0">
                <a:ea typeface="ＭＳ Ｐゴシック" panose="020B0600070205080204" pitchFamily="34" charset="-128"/>
              </a:rPr>
              <a:t>improved</a:t>
            </a:r>
          </a:p>
        </p:txBody>
      </p:sp>
      <p:sp>
        <p:nvSpPr>
          <p:cNvPr id="19460" name="Footer Placeholder 3">
            <a:extLst>
              <a:ext uri="{FF2B5EF4-FFF2-40B4-BE49-F238E27FC236}">
                <a16:creationId xmlns:a16="http://schemas.microsoft.com/office/drawing/2014/main" id="{2C27F6E3-2CC0-9D64-F9FF-9F304894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  <p:pic>
        <p:nvPicPr>
          <p:cNvPr id="19461" name="Picture 4" descr="irreg0687.jpg">
            <a:extLst>
              <a:ext uri="{FF2B5EF4-FFF2-40B4-BE49-F238E27FC236}">
                <a16:creationId xmlns:a16="http://schemas.microsoft.com/office/drawing/2014/main" id="{7CFEB4B5-047E-6E0F-1B63-A37CED19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8001000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9">
            <a:extLst>
              <a:ext uri="{FF2B5EF4-FFF2-40B4-BE49-F238E27FC236}">
                <a16:creationId xmlns:a16="http://schemas.microsoft.com/office/drawing/2014/main" id="{376E4CC1-0B70-547A-4D08-9243D7941A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53665E3-4955-C14A-84A5-9B99CD3356EF}" type="slidenum">
              <a:rPr lang="en-US" altLang="en-US" sz="1000">
                <a:solidFill>
                  <a:srgbClr val="000000"/>
                </a:solidFill>
              </a:rPr>
              <a:pPr/>
              <a:t>11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869A5C7-A975-577C-3ABC-679D23A566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BCD3976F-2349-F56E-6F44-42261104FF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Developers continuously modify, enhance and adapt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As software evolves and strays away from its original design, three things happen.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understandability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Decreased reliability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maintenance cost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Decreased understandability is due to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Increased complexity of 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Out-of-date 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not conforming to standards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9">
            <a:extLst>
              <a:ext uri="{FF2B5EF4-FFF2-40B4-BE49-F238E27FC236}">
                <a16:creationId xmlns:a16="http://schemas.microsoft.com/office/drawing/2014/main" id="{CE60B63E-FB50-49AA-0195-BF675C5C04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54A52C8-9969-4A41-BADD-4D7A821CD966}" type="slidenum">
              <a:rPr lang="en-US" altLang="en-US" sz="1000">
                <a:solidFill>
                  <a:srgbClr val="000000"/>
                </a:solidFill>
              </a:rPr>
              <a:pPr/>
              <a:t>12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8EDE47C-D49C-5ED3-B7A2-352253ED57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8A3345-1170-537D-61F8-C88B8A65B4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Decrease the complexity of software by improving its internal quality by  restructuring the software.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applied on object-oriented software is called refactoring.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means reorganizing software (source code + documentation) to give it a different look, or structure.</a:t>
            </a:r>
          </a:p>
          <a:p>
            <a:pPr>
              <a:defRPr/>
            </a:pPr>
            <a:endParaRPr lang="en-US" altLang="en-US" sz="32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9">
            <a:extLst>
              <a:ext uri="{FF2B5EF4-FFF2-40B4-BE49-F238E27FC236}">
                <a16:creationId xmlns:a16="http://schemas.microsoft.com/office/drawing/2014/main" id="{9219CA95-2B9F-D873-32B5-CAC1DF9C70F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D3CDEDA-93D5-974F-B97E-4FDE47407725}" type="slidenum">
              <a:rPr lang="en-US" altLang="en-US" sz="1000">
                <a:solidFill>
                  <a:srgbClr val="000000"/>
                </a:solidFill>
              </a:rPr>
              <a:pPr/>
              <a:t>13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32C4495-A6AC-D7C5-E91F-55AE483B8B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+mn-lt"/>
              </a:rPr>
              <a:t>General Idea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FE86C71A-8520-CD0E-9328-091A0D50D0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Source code is restructured to improve some of its non-functional requirements: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Readability			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Extensibility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Maintainability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Modularity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does not modify the software’s functionalities.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Restructuring can be performed </a:t>
            </a:r>
            <a:r>
              <a:rPr lang="en-US" altLang="en-US" i="1" dirty="0">
                <a:latin typeface="+mn-lt"/>
              </a:rPr>
              <a:t>while</a:t>
            </a:r>
            <a:r>
              <a:rPr lang="en-US" altLang="en-US" dirty="0">
                <a:latin typeface="+mn-lt"/>
              </a:rPr>
              <a:t> adding new features. 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9">
            <a:extLst>
              <a:ext uri="{FF2B5EF4-FFF2-40B4-BE49-F238E27FC236}">
                <a16:creationId xmlns:a16="http://schemas.microsoft.com/office/drawing/2014/main" id="{29F963F6-1337-4908-7541-6CDBDF5D6F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407A98E-6AB1-0E46-A74C-DA95AB93E966}" type="slidenum">
              <a:rPr lang="en-US" altLang="en-US" sz="1000">
                <a:solidFill>
                  <a:srgbClr val="000000"/>
                </a:solidFill>
              </a:rPr>
              <a:pPr/>
              <a:t>14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7C29A651-0FB9-76DC-6A0D-287B9A01E3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8975EA9-2733-00F9-2C16-6182B2A473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Software restructuring is informally stated as the modifications of software to make it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understand;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easier to change its  documentation;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less susceptible to faults when changes are made to it.</a:t>
            </a:r>
          </a:p>
          <a:p>
            <a:pPr>
              <a:defRPr/>
            </a:pPr>
            <a:endParaRPr lang="en-US" altLang="en-US" sz="20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>
            <a:extLst>
              <a:ext uri="{FF2B5EF4-FFF2-40B4-BE49-F238E27FC236}">
                <a16:creationId xmlns:a16="http://schemas.microsoft.com/office/drawing/2014/main" id="{AF7B9704-9FC8-9695-7024-09D9AEAA2E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6D2A326-FF3B-3943-9356-0B07A2E7AA03}" type="slidenum">
              <a:rPr lang="en-US" altLang="en-US" sz="1000">
                <a:solidFill>
                  <a:srgbClr val="000000"/>
                </a:solidFill>
              </a:rPr>
              <a:pPr/>
              <a:t>15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5BED04E4-A582-E4DB-C92B-2D11F598C1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21A6698-4C05-5E3F-B98C-E899A21542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A higher level goal of restructuring is to increase the software value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software value: fewer faults in software is seen to be better by customers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software value: a well-structured system is less expensive to maintain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Simple examples of restructuring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Pretty printing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Meaningful names for variables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One statement per line of source code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9">
            <a:extLst>
              <a:ext uri="{FF2B5EF4-FFF2-40B4-BE49-F238E27FC236}">
                <a16:creationId xmlns:a16="http://schemas.microsoft.com/office/drawing/2014/main" id="{D104BFF2-D7E4-C0CB-02CF-8DB6B959690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C7317-B814-094A-9A12-F2C8E3A1667B}" type="slidenum">
              <a:rPr lang="en-US" altLang="en-US" sz="1000">
                <a:solidFill>
                  <a:srgbClr val="000000"/>
                </a:solidFill>
              </a:rPr>
              <a:pPr/>
              <a:t>16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2A90985-7DF4-E699-EE30-BCC7FCDEB8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</a:rPr>
              <a:t>General Idea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B5AAB2D-DA9F-B9D3-03C7-1E052AB16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Characteristics of restructuring and refactoring</a:t>
            </a:r>
            <a:endParaRPr lang="en-US" altLang="en-US" sz="3200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objective of restructuring and refactoring is to improve the internal and external values of software.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preserves the external behavior of the original program.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can be performed without adding new requirements.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Restructuring generally produces a program in the same language.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a C program is restructured into another (more modular) C program.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sz="2800" dirty="0">
              <a:latin typeface="+mn-lt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+mn-lt"/>
            </a:endParaRPr>
          </a:p>
          <a:p>
            <a:pPr>
              <a:defRPr/>
            </a:pPr>
            <a:endParaRPr lang="en-US" altLang="en-US" sz="2800" dirty="0">
              <a:latin typeface="+mn-lt"/>
            </a:endParaRP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9">
            <a:extLst>
              <a:ext uri="{FF2B5EF4-FFF2-40B4-BE49-F238E27FC236}">
                <a16:creationId xmlns:a16="http://schemas.microsoft.com/office/drawing/2014/main" id="{E48B9AED-4FE6-B2EF-6392-922A622F53B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351354E-9401-8A42-AAC5-6ACB6ED5F625}" type="slidenum">
              <a:rPr lang="en-US" altLang="en-US" sz="1000">
                <a:solidFill>
                  <a:srgbClr val="000000"/>
                </a:solidFill>
              </a:rPr>
              <a:pPr/>
              <a:t>17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4254510-A7F5-1810-96F6-4B84F24D17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C29E03F-A3A1-EF77-8B03-8B73915403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altLang="en-US" dirty="0">
                <a:latin typeface="Arial" charset="0"/>
              </a:rPr>
              <a:t>The programmer identifies what to refactor from a set of high-level software artifacts.</a:t>
            </a:r>
            <a:endParaRPr lang="en-CA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source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design documents;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requirements documents.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Next, focus on specific portions of the chosen artifact for refactoring.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Specific modules, functions, classes, methods, and data can be identified for refactoring.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9">
            <a:extLst>
              <a:ext uri="{FF2B5EF4-FFF2-40B4-BE49-F238E27FC236}">
                <a16:creationId xmlns:a16="http://schemas.microsoft.com/office/drawing/2014/main" id="{A700178F-224F-357F-9177-027B93733B1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4A6257F-1555-2E45-BA11-8A0574CA67CE}" type="slidenum">
              <a:rPr lang="en-US" altLang="en-US" sz="1000">
                <a:solidFill>
                  <a:srgbClr val="000000"/>
                </a:solidFill>
              </a:rPr>
              <a:pPr/>
              <a:t>18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6F4578E-036A-92DE-E2D6-3D8B093C97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576F1A8-C5EA-3CD7-7AFF-25B1315DDC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Arial" charset="0"/>
              </a:rPr>
              <a:t>The concept of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applied to source code to detect what should be refactored.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A </a:t>
            </a:r>
            <a:r>
              <a:rPr lang="en-US" altLang="en-US" dirty="0">
                <a:solidFill>
                  <a:srgbClr val="0000FF"/>
                </a:solidFill>
                <a:latin typeface="Arial" charset="0"/>
              </a:rPr>
              <a:t>code smell</a:t>
            </a:r>
            <a:r>
              <a:rPr lang="en-US" altLang="en-US" dirty="0">
                <a:latin typeface="Arial" charset="0"/>
              </a:rPr>
              <a:t> is any symptom in source code that possibly indicates a deeper problem. </a:t>
            </a:r>
          </a:p>
          <a:p>
            <a:pPr>
              <a:defRPr/>
            </a:pPr>
            <a:r>
              <a:rPr lang="en-US" altLang="en-US" dirty="0">
                <a:latin typeface="Arial" charset="0"/>
              </a:rPr>
              <a:t>Examples of code smell are:</a:t>
            </a:r>
          </a:p>
          <a:p>
            <a:pPr lvl="1">
              <a:defRPr/>
            </a:pPr>
            <a:r>
              <a:rPr lang="en-US" altLang="en-US" sz="28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duplicate code;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parameter list;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long methods;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large classes;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message chain.</a:t>
            </a: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9">
            <a:extLst>
              <a:ext uri="{FF2B5EF4-FFF2-40B4-BE49-F238E27FC236}">
                <a16:creationId xmlns:a16="http://schemas.microsoft.com/office/drawing/2014/main" id="{778E9130-045D-45E7-566A-EE73E0C2A4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9AA20144-2DC9-BA4F-8616-337C39E2B544}" type="slidenum">
              <a:rPr lang="en-US" altLang="en-US" sz="1000">
                <a:solidFill>
                  <a:srgbClr val="000000"/>
                </a:solidFill>
              </a:rPr>
              <a:pPr/>
              <a:t>19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425D3789-C949-D180-3748-A6BE1F7208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Identify what to refactor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E62920C-41F4-C909-F327-E8AC18A1EC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Entities to be refactored at the design level</a:t>
            </a:r>
            <a:endParaRPr lang="en-US" altLang="en-US" sz="20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software architecture;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class diagram;</a:t>
            </a:r>
          </a:p>
          <a:p>
            <a:pPr lvl="2">
              <a:defRPr/>
            </a:pPr>
            <a:r>
              <a:rPr lang="en-US" altLang="en-US" dirty="0" err="1">
                <a:latin typeface="Arial" charset="0"/>
              </a:rPr>
              <a:t>statechart</a:t>
            </a:r>
            <a:r>
              <a:rPr lang="en-US" altLang="en-US" dirty="0">
                <a:latin typeface="Arial" charset="0"/>
              </a:rPr>
              <a:t> diagram; and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activity diagrams;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global control flow; and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 database schemas.</a:t>
            </a:r>
          </a:p>
          <a:p>
            <a:pPr>
              <a:defRPr/>
            </a:pPr>
            <a:endParaRPr lang="en-US" altLang="en-US" sz="2800" dirty="0">
              <a:latin typeface="Arial" charset="0"/>
            </a:endParaRPr>
          </a:p>
          <a:p>
            <a:pPr marL="457200" lvl="1" indent="0">
              <a:buFontTx/>
              <a:buNone/>
              <a:defRPr/>
            </a:pPr>
            <a:endParaRPr lang="en-US" altLang="en-US" sz="2800" dirty="0">
              <a:latin typeface="Arial" charset="0"/>
            </a:endParaRPr>
          </a:p>
          <a:p>
            <a:pPr lvl="1">
              <a:defRPr/>
            </a:pPr>
            <a:endParaRPr lang="en-CA" altLang="en-US" sz="2800" dirty="0">
              <a:latin typeface="Arial" charset="0"/>
            </a:endParaRPr>
          </a:p>
          <a:p>
            <a:pPr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5A42F-62BC-A694-188D-390A63042E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B8BA0-4719-4825-7D4D-C52F7C75F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3" y="2348469"/>
            <a:ext cx="8756651" cy="4806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E40A723-9E36-C2E3-8A48-6E66F507D9C0}"/>
              </a:ext>
            </a:extLst>
          </p:cNvPr>
          <p:cNvGrpSpPr/>
          <p:nvPr/>
        </p:nvGrpSpPr>
        <p:grpSpPr>
          <a:xfrm>
            <a:off x="-28745" y="2348469"/>
            <a:ext cx="432488" cy="480640"/>
            <a:chOff x="2125361" y="4164227"/>
            <a:chExt cx="481915" cy="917245"/>
          </a:xfrm>
        </p:grpSpPr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A16545AA-25F1-733D-2ECA-21D741135DD3}"/>
                </a:ext>
              </a:extLst>
            </p:cNvPr>
            <p:cNvSpPr/>
            <p:nvPr/>
          </p:nvSpPr>
          <p:spPr bwMode="auto">
            <a:xfrm>
              <a:off x="2162432" y="4164227"/>
              <a:ext cx="444844" cy="543697"/>
            </a:xfrm>
            <a:prstGeom prst="utur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T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48CA4AEE-BC5A-2E4B-58EB-F2F032769C33}"/>
                </a:ext>
              </a:extLst>
            </p:cNvPr>
            <p:cNvSpPr/>
            <p:nvPr/>
          </p:nvSpPr>
          <p:spPr bwMode="auto">
            <a:xfrm flipH="1" flipV="1">
              <a:off x="2125361" y="4600832"/>
              <a:ext cx="444844" cy="480640"/>
            </a:xfrm>
            <a:prstGeom prst="utur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T" sz="2000" b="1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2578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DC634F1B-3517-4E62-F18F-0108B0D717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E004D98-B804-8047-B0B3-0E6A68044463}" type="slidenum">
              <a:rPr lang="en-US" altLang="en-US" sz="1000">
                <a:solidFill>
                  <a:srgbClr val="000000"/>
                </a:solidFill>
              </a:rPr>
              <a:pPr/>
              <a:t>20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C7F643B-D3FD-571F-FDD0-2D679923DA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9F718FC-98D2-EBB1-C89F-B3BBA832AC6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sz="3200" dirty="0">
                <a:latin typeface="Arial" charset="0"/>
              </a:rPr>
              <a:t> </a:t>
            </a:r>
            <a:r>
              <a:rPr lang="en-CA" altLang="en-US" dirty="0">
                <a:latin typeface="Arial" charset="0"/>
              </a:rPr>
              <a:t>Common </a:t>
            </a: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are</a:t>
            </a:r>
            <a:r>
              <a:rPr lang="en-US" altLang="en-US" dirty="0">
                <a:latin typeface="Arial" charset="0"/>
              </a:rPr>
              <a:t> 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R1: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i="1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R2: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Rename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print</a:t>
            </a:r>
            <a:r>
              <a:rPr lang="en-US" altLang="en-US" dirty="0">
                <a:latin typeface="+mn-lt"/>
              </a:rPr>
              <a:t> to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process</a:t>
            </a:r>
            <a:r>
              <a:rPr lang="en-US" altLang="en-US" dirty="0">
                <a:latin typeface="+mn-lt"/>
              </a:rPr>
              <a:t> in class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 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(R1 and R2 are to be done together.)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R3: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Create</a:t>
            </a:r>
            <a:r>
              <a:rPr lang="en-US" altLang="en-US" dirty="0">
                <a:latin typeface="+mn-lt"/>
              </a:rPr>
              <a:t> a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R4: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Pull up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FileServer</a:t>
            </a:r>
            <a:r>
              <a:rPr lang="en-US" altLang="en-US" dirty="0">
                <a:latin typeface="+mn-lt"/>
              </a:rPr>
              <a:t> to the superclass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Server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R5: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Move</a:t>
            </a:r>
            <a:r>
              <a:rPr lang="en-US" altLang="en-US" dirty="0">
                <a:latin typeface="+mn-lt"/>
              </a:rPr>
              <a:t> method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accept</a:t>
            </a:r>
            <a:r>
              <a:rPr lang="en-US" altLang="en-US" dirty="0">
                <a:latin typeface="+mn-lt"/>
              </a:rPr>
              <a:t> from </a:t>
            </a:r>
            <a:r>
              <a:rPr lang="en-US" altLang="en-US" i="1" dirty="0" err="1">
                <a:solidFill>
                  <a:srgbClr val="FF0000"/>
                </a:solidFill>
                <a:latin typeface="+mn-lt"/>
              </a:rPr>
              <a:t>PrintServer</a:t>
            </a:r>
            <a:r>
              <a:rPr lang="en-US" altLang="en-US" dirty="0">
                <a:latin typeface="+mn-lt"/>
              </a:rPr>
              <a:t> to class </a:t>
            </a:r>
            <a:r>
              <a:rPr lang="en-US" altLang="en-US" i="1" dirty="0">
                <a:solidFill>
                  <a:srgbClr val="00B050"/>
                </a:solidFill>
                <a:latin typeface="+mn-lt"/>
              </a:rPr>
              <a:t>Packet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,</a:t>
            </a:r>
            <a:r>
              <a:rPr lang="en-US" altLang="en-US" dirty="0">
                <a:latin typeface="+mn-lt"/>
              </a:rPr>
              <a:t> so that data packets themselves will decide what actions to take.</a:t>
            </a:r>
          </a:p>
          <a:p>
            <a:pPr lvl="1">
              <a:defRPr/>
            </a:pPr>
            <a:r>
              <a:rPr lang="en-US" altLang="en-US" dirty="0"/>
              <a:t>R6: </a:t>
            </a:r>
            <a:r>
              <a:rPr lang="en-US" altLang="en-US" dirty="0">
                <a:solidFill>
                  <a:srgbClr val="FF00FF"/>
                </a:solidFill>
              </a:rPr>
              <a:t>Move</a:t>
            </a:r>
            <a:r>
              <a:rPr lang="en-US" altLang="en-US" dirty="0"/>
              <a:t> method </a:t>
            </a:r>
            <a:r>
              <a:rPr lang="en-US" altLang="en-US" i="1" dirty="0">
                <a:solidFill>
                  <a:srgbClr val="00B050"/>
                </a:solidFill>
              </a:rPr>
              <a:t>accept</a:t>
            </a:r>
            <a:r>
              <a:rPr lang="en-US" altLang="en-US" dirty="0"/>
              <a:t> from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to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. </a:t>
            </a:r>
          </a:p>
          <a:p>
            <a:pPr lvl="1">
              <a:defRPr/>
            </a:pPr>
            <a:r>
              <a:rPr lang="en-US" altLang="en-US" dirty="0"/>
              <a:t>R7: </a:t>
            </a:r>
            <a:r>
              <a:rPr lang="en-US" altLang="en-US" dirty="0">
                <a:solidFill>
                  <a:srgbClr val="FF00FF"/>
                </a:solidFill>
              </a:rPr>
              <a:t>Encapsulate</a:t>
            </a:r>
            <a:r>
              <a:rPr lang="en-US" altLang="en-US" dirty="0"/>
              <a:t> field </a:t>
            </a:r>
            <a:r>
              <a:rPr lang="en-US" altLang="en-US" dirty="0">
                <a:solidFill>
                  <a:srgbClr val="00B0F0"/>
                </a:solidFill>
              </a:rPr>
              <a:t>receiver</a:t>
            </a:r>
            <a:r>
              <a:rPr lang="en-US" altLang="en-US" dirty="0"/>
              <a:t> in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so that another class cannot directly access this field.</a:t>
            </a:r>
          </a:p>
          <a:p>
            <a:pPr lvl="1">
              <a:defRPr/>
            </a:pPr>
            <a:r>
              <a:rPr lang="en-US" altLang="en-US" dirty="0"/>
              <a:t>R8: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print</a:t>
            </a:r>
            <a:r>
              <a:rPr lang="en-US" altLang="en-US" dirty="0"/>
              <a:t> in </a:t>
            </a:r>
            <a:r>
              <a:rPr lang="en-US" altLang="en-US" dirty="0" err="1">
                <a:solidFill>
                  <a:srgbClr val="FF0000"/>
                </a:solidFill>
              </a:rPr>
              <a:t>PrintServer</a:t>
            </a:r>
            <a:r>
              <a:rPr lang="en-US" altLang="en-US" dirty="0"/>
              <a:t> to print the contents of a  packet.</a:t>
            </a:r>
          </a:p>
          <a:p>
            <a:pPr lvl="1">
              <a:defRPr/>
            </a:pPr>
            <a:r>
              <a:rPr lang="en-US" altLang="en-US" dirty="0"/>
              <a:t>R9: </a:t>
            </a:r>
            <a:r>
              <a:rPr lang="en-US" altLang="en-US" dirty="0">
                <a:solidFill>
                  <a:srgbClr val="FF00FF"/>
                </a:solidFill>
              </a:rPr>
              <a:t>Add parameter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p</a:t>
            </a:r>
            <a:r>
              <a:rPr lang="en-US" altLang="en-US" dirty="0"/>
              <a:t> of type </a:t>
            </a:r>
            <a:r>
              <a:rPr lang="en-US" altLang="en-US" i="1" dirty="0">
                <a:solidFill>
                  <a:srgbClr val="00B050"/>
                </a:solidFill>
              </a:rPr>
              <a:t>Packet</a:t>
            </a:r>
            <a:r>
              <a:rPr lang="en-US" altLang="en-US" dirty="0"/>
              <a:t> to method </a:t>
            </a:r>
            <a:r>
              <a:rPr lang="en-US" altLang="en-US" i="1" dirty="0">
                <a:solidFill>
                  <a:srgbClr val="00B050"/>
                </a:solidFill>
              </a:rPr>
              <a:t>save</a:t>
            </a:r>
            <a:r>
              <a:rPr lang="en-US" altLang="en-US" dirty="0"/>
              <a:t> in class </a:t>
            </a:r>
            <a:r>
              <a:rPr lang="en-US" altLang="en-US" i="1" dirty="0" err="1">
                <a:solidFill>
                  <a:srgbClr val="FF0000"/>
                </a:solidFill>
              </a:rPr>
              <a:t>FileServer</a:t>
            </a:r>
            <a:r>
              <a:rPr lang="en-US" altLang="en-US" dirty="0"/>
              <a:t> so that the contents of a  packet can be printed.</a:t>
            </a:r>
            <a:endParaRPr lang="en-CA" alt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12998CE7-555E-402D-FCB3-5D5D7F286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apply.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2CE7484-9062-BE1D-E23A-AE0E138BE4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AAA3EB3-3606-A343-893A-4E7E7C706DAC}" type="slidenum">
              <a:rPr lang="en-US" altLang="en-US" sz="1000">
                <a:solidFill>
                  <a:srgbClr val="000000"/>
                </a:solidFill>
              </a:rPr>
              <a:pPr/>
              <a:t>21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18436" name="Picture 2" descr="C:\DataFebruary7\ASAGAR\PAPER\MYBOOK2\SEVBOOK\REFACT\refacex11.xfig.eps">
            <a:extLst>
              <a:ext uri="{FF2B5EF4-FFF2-40B4-BE49-F238E27FC236}">
                <a16:creationId xmlns:a16="http://schemas.microsoft.com/office/drawing/2014/main" id="{2466075A-9DB7-41D3-0DD7-C5F05FF6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355725"/>
            <a:ext cx="731996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4">
            <a:extLst>
              <a:ext uri="{FF2B5EF4-FFF2-40B4-BE49-F238E27FC236}">
                <a16:creationId xmlns:a16="http://schemas.microsoft.com/office/drawing/2014/main" id="{21F49E94-CF57-E62F-C572-0740E91E1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5330825"/>
            <a:ext cx="64093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Class diagram of a Local Area Network (LAN) simulator [6]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(©[2007] Springer).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9">
            <a:extLst>
              <a:ext uri="{FF2B5EF4-FFF2-40B4-BE49-F238E27FC236}">
                <a16:creationId xmlns:a16="http://schemas.microsoft.com/office/drawing/2014/main" id="{D4DA7F10-A705-8376-F445-6F33B3C5AC9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4525469-3D7C-7342-AEFA-B503ED5031E5}" type="slidenum">
              <a:rPr lang="en-US" altLang="en-US" sz="1000">
                <a:solidFill>
                  <a:srgbClr val="000000"/>
                </a:solidFill>
              </a:rPr>
              <a:pPr/>
              <a:t>22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DAA5A84-1E12-A332-6EA6-6B7E92942A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F7F9909C-E470-ABE7-E92E-107F94D505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FF00FF"/>
                </a:solidFill>
                <a:latin typeface="Arial" charset="0"/>
              </a:rPr>
              <a:t>R1—R9</a:t>
            </a:r>
            <a:r>
              <a:rPr lang="en-US" altLang="en-US" dirty="0">
                <a:latin typeface="Arial" charset="0"/>
              </a:rPr>
              <a:t> indicate that  a large number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 can be identified even for a small system.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A subset of the entire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need to be carefully chosen because of the following reasons.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Some </a:t>
            </a:r>
            <a:r>
              <a:rPr lang="en-US" altLang="en-US" dirty="0" err="1"/>
              <a:t>refactorings</a:t>
            </a:r>
            <a:r>
              <a:rPr lang="en-US" altLang="en-US" dirty="0"/>
              <a:t> must be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are to be applied together.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in certain orders.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R2 must precede R3.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can be individually applied, but they must follow an order if applied together.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R1 and R8 can be applied in isolation. However, if both of them are to be applied, then R1 must occur before R8.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are mutually exclusive.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Example: R4 and R6 are mutually exclusive.</a:t>
            </a:r>
            <a:endParaRPr lang="en-CA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9">
            <a:extLst>
              <a:ext uri="{FF2B5EF4-FFF2-40B4-BE49-F238E27FC236}">
                <a16:creationId xmlns:a16="http://schemas.microsoft.com/office/drawing/2014/main" id="{6EAA9E8A-A5CE-23E0-346E-9B2A8B9F54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0D5E0B0-56DD-C043-AFD6-778805B97845}" type="slidenum">
              <a:rPr lang="en-US" altLang="en-US" sz="1000">
                <a:solidFill>
                  <a:srgbClr val="000000"/>
                </a:solidFill>
              </a:rPr>
              <a:pPr/>
              <a:t>23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42A95126-6F1A-E893-6A77-7F58D4D094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B050"/>
                </a:solidFill>
              </a:rPr>
              <a:t>Determine which </a:t>
            </a:r>
            <a:r>
              <a:rPr lang="en-CA" altLang="en-US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>
                <a:solidFill>
                  <a:srgbClr val="00B050"/>
                </a:solidFill>
              </a:rPr>
              <a:t> to apply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3E0BE81-7954-F709-53A0-1E0D506139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Tool support is needed to identify a feasible subset of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The following two techniques can be used to analyze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to select a feasible subset.</a:t>
            </a: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/>
              <a:t>Critical pair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Given a set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, analyze each pair for conflicts. A pair is said to be conflicting if both elements cannot be applied together.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R4 and R6 constitute a conflicting pair.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Sequential dependency analysis 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 order to apply a refactoring, one or more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must be applied before.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If one refactoring has already been applied, a mutually exclusive refactoring cannot be applied anymore.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Example: </a:t>
            </a:r>
            <a:r>
              <a:rPr lang="en-CA" dirty="0"/>
              <a:t>after applying R1, R2, and R3,  R4 becomes applicable. Now, if R4 is applied, then R6 is not applicable anymore.</a:t>
            </a: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9">
            <a:extLst>
              <a:ext uri="{FF2B5EF4-FFF2-40B4-BE49-F238E27FC236}">
                <a16:creationId xmlns:a16="http://schemas.microsoft.com/office/drawing/2014/main" id="{B479C12A-E052-50BD-AFFF-5F1969AC18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52F8FA6-81A2-FA42-9CFA-A0DEE61F6C1C}" type="slidenum">
              <a:rPr lang="en-US" altLang="en-US" sz="1000">
                <a:solidFill>
                  <a:srgbClr val="000000"/>
                </a:solidFill>
              </a:rPr>
              <a:pPr/>
              <a:t>24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25B9FC0-2260-9AD9-65DD-3F43FCF7E5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the 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410481A-624B-0206-C88E-91DCC6F90A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CA" altLang="en-US" sz="2400" dirty="0">
                <a:latin typeface="Arial" charset="0"/>
              </a:rPr>
              <a:t>Ideally, the input/output behavior of a program </a:t>
            </a:r>
            <a:r>
              <a:rPr lang="en-CA" altLang="en-US" sz="2400" i="1" dirty="0">
                <a:solidFill>
                  <a:srgbClr val="00B050"/>
                </a:solidFill>
                <a:latin typeface="Arial" charset="0"/>
              </a:rPr>
              <a:t>after</a:t>
            </a:r>
            <a:r>
              <a:rPr lang="en-CA" altLang="en-US" sz="2400" dirty="0">
                <a:latin typeface="Arial" charset="0"/>
              </a:rPr>
              <a:t> refactoring is the same as the behavior </a:t>
            </a:r>
            <a:r>
              <a:rPr lang="en-CA" altLang="en-US" sz="2400" i="1" dirty="0">
                <a:solidFill>
                  <a:srgbClr val="FF0000"/>
                </a:solidFill>
                <a:latin typeface="Arial" charset="0"/>
              </a:rPr>
              <a:t>before</a:t>
            </a:r>
            <a:r>
              <a:rPr lang="en-CA" altLang="en-US" sz="2400" dirty="0">
                <a:latin typeface="Arial" charset="0"/>
              </a:rPr>
              <a:t> refactoring.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In many applications, preservation of non-functional requirements is necessary.</a:t>
            </a:r>
          </a:p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A non-exclusive list of such non-functional requirements is as follows: 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Temporal constraints:</a:t>
            </a:r>
            <a:r>
              <a:rPr lang="en-US" altLang="en-US" dirty="0"/>
              <a:t> A temporal constraint over a sequence of operations is that the operations occur in a certain order. </a:t>
            </a:r>
          </a:p>
          <a:p>
            <a:pPr lvl="2">
              <a:defRPr/>
            </a:pPr>
            <a:r>
              <a:rPr lang="en-US" altLang="en-US" dirty="0"/>
              <a:t>For real-time systems, </a:t>
            </a:r>
            <a:r>
              <a:rPr lang="en-US" altLang="en-US" dirty="0" err="1"/>
              <a:t>refactorings</a:t>
            </a:r>
            <a:r>
              <a:rPr lang="en-US" altLang="en-US" dirty="0"/>
              <a:t> should preserve temporal constraints.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Resource constraints:</a:t>
            </a:r>
            <a:r>
              <a:rPr lang="en-US" altLang="en-US" dirty="0"/>
              <a:t> The software after refactoring does not demand more resources: memory, energy, communication bandwidth, and so on.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B050"/>
                </a:solidFill>
              </a:rPr>
              <a:t>Safety constraints: </a:t>
            </a:r>
            <a:r>
              <a:rPr lang="en-US" altLang="en-US" dirty="0"/>
              <a:t>It is important that the software does not lose its safety properties after refactoring.</a:t>
            </a:r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9">
            <a:extLst>
              <a:ext uri="{FF2B5EF4-FFF2-40B4-BE49-F238E27FC236}">
                <a16:creationId xmlns:a16="http://schemas.microsoft.com/office/drawing/2014/main" id="{65C486D0-25D8-6ADF-A503-22012B81A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CAF7A0A-98FA-1C46-9A1E-4EF4A1BED251}" type="slidenum">
              <a:rPr lang="en-US" altLang="en-US" sz="1000">
                <a:solidFill>
                  <a:srgbClr val="000000"/>
                </a:solidFill>
              </a:rPr>
              <a:pPr/>
              <a:t>25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CD6EBC8D-1EA1-F3A4-1B81-2591F66E90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9144000" cy="830262"/>
          </a:xfrm>
        </p:spPr>
        <p:txBody>
          <a:bodyPr/>
          <a:lstStyle/>
          <a:p>
            <a:pPr marL="342900" indent="-342900"/>
            <a:r>
              <a:rPr lang="en-CA" altLang="en-US" dirty="0"/>
              <a:t>Ensure that refactoring preserves  </a:t>
            </a:r>
            <a:br>
              <a:rPr lang="en-CA" altLang="en-US" dirty="0"/>
            </a:br>
            <a:r>
              <a:rPr lang="en-CA" altLang="en-US" dirty="0"/>
              <a:t>the software’s behavior.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D8E66218-CDA8-B2DA-1132-6555C493E3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50925"/>
            <a:ext cx="9056688" cy="5438775"/>
          </a:xfrm>
        </p:spPr>
        <p:txBody>
          <a:bodyPr/>
          <a:lstStyle/>
          <a:p>
            <a:pPr marL="457200" lvl="1" indent="-457200">
              <a:buSzPct val="7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Arial" charset="0"/>
              </a:rPr>
              <a:t>Two pragmatic ways of showing that refactoring preserves the software’s behavior.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sz="1600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Testing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Exhaustively test the software </a:t>
            </a:r>
            <a:r>
              <a:rPr lang="en-US" altLang="en-US" i="1" dirty="0">
                <a:latin typeface="Arial" charset="0"/>
              </a:rPr>
              <a:t>before</a:t>
            </a:r>
            <a:r>
              <a:rPr lang="en-US" altLang="en-US" dirty="0">
                <a:latin typeface="Arial" charset="0"/>
              </a:rPr>
              <a:t> and </a:t>
            </a:r>
            <a:r>
              <a:rPr lang="en-US" altLang="en-US" i="1" dirty="0">
                <a:latin typeface="Arial" charset="0"/>
              </a:rPr>
              <a:t>after</a:t>
            </a:r>
            <a:r>
              <a:rPr lang="en-US" altLang="en-US" dirty="0">
                <a:latin typeface="Arial" charset="0"/>
              </a:rPr>
              <a:t> applying </a:t>
            </a:r>
            <a:r>
              <a:rPr lang="en-US" altLang="en-US" dirty="0" err="1">
                <a:latin typeface="Arial" charset="0"/>
              </a:rPr>
              <a:t>refactorings</a:t>
            </a:r>
            <a:r>
              <a:rPr lang="en-US" altLang="en-US" dirty="0">
                <a:latin typeface="Arial" charset="0"/>
              </a:rPr>
              <a:t>, and compare the  observed behavior on a test-by-test basis.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 lvl="1">
              <a:defRPr/>
            </a:pPr>
            <a:r>
              <a:rPr lang="en-US" altLang="en-US" dirty="0">
                <a:latin typeface="Arial" charset="0"/>
              </a:rPr>
              <a:t>Verification of preservation of call sequence</a:t>
            </a:r>
          </a:p>
          <a:p>
            <a:pPr lvl="2">
              <a:defRPr/>
            </a:pPr>
            <a:r>
              <a:rPr lang="en-US" altLang="en-US" dirty="0">
                <a:latin typeface="Arial" charset="0"/>
              </a:rPr>
              <a:t>Ensure that the  sequence(s) of method calls are preserved in the refactored program.</a:t>
            </a:r>
            <a:endParaRPr lang="en-US" altLang="en-US" dirty="0"/>
          </a:p>
          <a:p>
            <a:pPr marL="914400" lvl="2" indent="0">
              <a:buFontTx/>
              <a:buNone/>
              <a:defRPr/>
            </a:pPr>
            <a:endParaRPr lang="en-CA" altLang="en-US" sz="2400" dirty="0">
              <a:latin typeface="Arial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00BC8DB-0344-0765-D4CE-3E8C6F334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sz="2800" dirty="0"/>
              <a:t>Apply the </a:t>
            </a:r>
            <a:r>
              <a:rPr lang="en-CA" altLang="en-US" sz="2800" dirty="0" err="1"/>
              <a:t>refactorings</a:t>
            </a:r>
            <a:r>
              <a:rPr lang="en-CA" altLang="en-US" sz="2800" dirty="0"/>
              <a:t> to chosen entities</a:t>
            </a:r>
            <a:endParaRPr lang="en-CA" altLang="en-US" sz="2800" dirty="0">
              <a:solidFill>
                <a:srgbClr val="00B050"/>
              </a:solidFill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83A34466-8CDE-2E56-F3D7-A4ADB6A14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98AFF-2535-084E-85E7-4D245F7630E7}" type="slidenum">
              <a:rPr lang="en-US" altLang="en-US" sz="1000">
                <a:solidFill>
                  <a:srgbClr val="000000"/>
                </a:solidFill>
              </a:rPr>
              <a:pPr/>
              <a:t>26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24580" name="Picture 2" descr="C:\DataFebruary7\ASAGAR\PAPER\MYBOOK2\SEVBOOK\REFACT\refacex12.xfig.eps">
            <a:extLst>
              <a:ext uri="{FF2B5EF4-FFF2-40B4-BE49-F238E27FC236}">
                <a16:creationId xmlns:a16="http://schemas.microsoft.com/office/drawing/2014/main" id="{449A9EF1-DEDD-4F53-FB03-1E667958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88975"/>
            <a:ext cx="6313487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9">
            <a:extLst>
              <a:ext uri="{FF2B5EF4-FFF2-40B4-BE49-F238E27FC236}">
                <a16:creationId xmlns:a16="http://schemas.microsoft.com/office/drawing/2014/main" id="{CE2A9053-A012-B21E-7178-A9C2A06864C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29C91CE-3E24-A940-9827-1B2A9CB01FB9}" type="slidenum">
              <a:rPr lang="en-US" altLang="en-US" sz="1000">
                <a:solidFill>
                  <a:srgbClr val="000000"/>
                </a:solidFill>
              </a:rPr>
              <a:pPr/>
              <a:t>27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FFD3D18-A3C2-2198-8BDD-8B9CEB624B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C1880B0-DB6B-5A8C-0CE7-23E2F786D67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CA" altLang="en-US" dirty="0" err="1">
                <a:latin typeface="Arial" charset="0"/>
              </a:rPr>
              <a:t>Refactorings</a:t>
            </a:r>
            <a:r>
              <a:rPr lang="en-CA" altLang="en-US" dirty="0">
                <a:latin typeface="Arial" charset="0"/>
              </a:rPr>
              <a:t> impact both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CA" altLang="en-US" dirty="0">
                <a:latin typeface="Arial" charset="0"/>
              </a:rPr>
              <a:t> and </a:t>
            </a:r>
            <a:r>
              <a:rPr lang="en-CA" altLang="en-US" i="1" dirty="0">
                <a:solidFill>
                  <a:srgbClr val="00B050"/>
                </a:solidFill>
                <a:latin typeface="Arial" charset="0"/>
              </a:rPr>
              <a:t>external</a:t>
            </a:r>
            <a:r>
              <a:rPr lang="en-CA" altLang="en-US" dirty="0">
                <a:latin typeface="Arial" charset="0"/>
              </a:rPr>
              <a:t> qualities of software.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Arial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charset="0"/>
              </a:rPr>
              <a:t>Some examples of </a:t>
            </a:r>
            <a:r>
              <a:rPr lang="en-US" altLang="en-US" i="1" dirty="0">
                <a:solidFill>
                  <a:srgbClr val="00B050"/>
                </a:solidFill>
                <a:latin typeface="Arial" charset="0"/>
              </a:rPr>
              <a:t>internal</a:t>
            </a:r>
            <a:r>
              <a:rPr lang="en-US" altLang="en-US" dirty="0">
                <a:latin typeface="Arial" charset="0"/>
              </a:rPr>
              <a:t> qualities of software are</a:t>
            </a:r>
          </a:p>
          <a:p>
            <a:pPr lvl="1">
              <a:defRPr/>
            </a:pPr>
            <a:r>
              <a:rPr lang="en-CA" dirty="0"/>
              <a:t>size, complexity, coupling, cohesion, and testability</a:t>
            </a:r>
          </a:p>
          <a:p>
            <a:pPr>
              <a:defRPr/>
            </a:pPr>
            <a:r>
              <a:rPr lang="en-US" dirty="0"/>
              <a:t>Some examples of </a:t>
            </a:r>
            <a:r>
              <a:rPr lang="en-US" i="1" dirty="0">
                <a:solidFill>
                  <a:srgbClr val="00B050"/>
                </a:solidFill>
              </a:rPr>
              <a:t>external</a:t>
            </a:r>
            <a:r>
              <a:rPr lang="en-US" dirty="0"/>
              <a:t> qualities of software are</a:t>
            </a:r>
            <a:endParaRPr lang="en-CA" dirty="0"/>
          </a:p>
          <a:p>
            <a:pPr lvl="1">
              <a:defRPr/>
            </a:pPr>
            <a:r>
              <a:rPr lang="en-CA" dirty="0"/>
              <a:t>performance, reusability, maintainability, extensibility, robustness, and scalability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9">
            <a:extLst>
              <a:ext uri="{FF2B5EF4-FFF2-40B4-BE49-F238E27FC236}">
                <a16:creationId xmlns:a16="http://schemas.microsoft.com/office/drawing/2014/main" id="{6F9C4C85-AA38-246B-36CD-DEC0923265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2F9C423-E96F-8D43-AE90-49A623FB9CBE}" type="slidenum">
              <a:rPr lang="en-US" altLang="en-US" sz="1000">
                <a:solidFill>
                  <a:srgbClr val="000000"/>
                </a:solidFill>
              </a:rPr>
              <a:pPr/>
              <a:t>28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8962729-A6AE-7A32-289F-55C83CF616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B68225C-2514-397B-70AF-93AC0521FB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In general, refactoring techniques are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highly specialized</a:t>
            </a:r>
            <a:r>
              <a:rPr lang="en-US" altLang="en-US" dirty="0">
                <a:latin typeface="+mn-lt"/>
              </a:rPr>
              <a:t>, with one technique improving a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small number</a:t>
            </a:r>
            <a:r>
              <a:rPr lang="en-US" altLang="en-US" dirty="0">
                <a:latin typeface="+mn-lt"/>
              </a:rPr>
              <a:t> of quality attributes.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For example, 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eliminate code duplication;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raise reusability;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performance; and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some improve maintainability.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AACE20ED-FD84-8873-A7C9-F873AD62B1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94639E-8467-0F4A-B6C1-EBB3F9135468}" type="slidenum">
              <a:rPr lang="en-US" altLang="en-US" sz="1000">
                <a:solidFill>
                  <a:srgbClr val="000000"/>
                </a:solidFill>
              </a:rPr>
              <a:pPr/>
              <a:t>29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57CE3A2F-4549-C9F4-CD56-2E6E4AA8D8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9144000" cy="777875"/>
          </a:xfrm>
        </p:spPr>
        <p:txBody>
          <a:bodyPr/>
          <a:lstStyle/>
          <a:p>
            <a:pPr marL="342900" indent="-342900"/>
            <a:r>
              <a:rPr lang="en-CA" altLang="en-US" dirty="0"/>
              <a:t>Evaluate the impacts of the </a:t>
            </a:r>
            <a:br>
              <a:rPr lang="en-CA" altLang="en-US" dirty="0"/>
            </a:br>
            <a:r>
              <a:rPr lang="en-CA" altLang="en-US" dirty="0" err="1"/>
              <a:t>Refactorings</a:t>
            </a:r>
            <a:r>
              <a:rPr lang="en-CA" altLang="en-US" dirty="0"/>
              <a:t> on Quality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67024C8-3667-D118-6F43-368C07D735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1062038"/>
            <a:ext cx="8966200" cy="542766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By measuring the impacts of </a:t>
            </a:r>
            <a:r>
              <a:rPr lang="en-US" altLang="en-US" dirty="0" err="1">
                <a:latin typeface="+mn-lt"/>
              </a:rPr>
              <a:t>refactorings</a:t>
            </a:r>
            <a:r>
              <a:rPr lang="en-US" altLang="en-US" dirty="0">
                <a:latin typeface="+mn-lt"/>
              </a:rPr>
              <a:t> on internal qualities, their impacts on external qualities can be measured.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Example of measuring external qualities</a:t>
            </a:r>
          </a:p>
          <a:p>
            <a:pPr lvl="1">
              <a:defRPr/>
            </a:pPr>
            <a:r>
              <a:rPr lang="en-CA" dirty="0"/>
              <a:t>Some examples of software metrics are coupling, cohesion, and size.</a:t>
            </a:r>
          </a:p>
          <a:p>
            <a:pPr lvl="1">
              <a:defRPr/>
            </a:pPr>
            <a:r>
              <a:rPr lang="en-CA" dirty="0"/>
              <a:t>Decreased coupling, increased cohesion, and decreased size are likely to make a software system more maintainable.</a:t>
            </a:r>
          </a:p>
          <a:p>
            <a:pPr lvl="1">
              <a:defRPr/>
            </a:pPr>
            <a:r>
              <a:rPr lang="en-CA" dirty="0"/>
              <a:t>To assess the impact of a refactoring technique for better maintainability, one can evaluate the metrics before refactoring and after refactoring, and compare them.</a:t>
            </a: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AD919-1B1A-8347-3FAA-47AD5E24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FA6C4-F331-36E0-223E-67972D425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BFF9C-04DC-6F61-14E0-C66327A0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0" r="43117" b="2636"/>
          <a:stretch/>
        </p:blipFill>
        <p:spPr>
          <a:xfrm>
            <a:off x="-41480" y="1801884"/>
            <a:ext cx="9470800" cy="454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D6FA5-24C1-310D-40AA-1B8B182A35E9}"/>
              </a:ext>
            </a:extLst>
          </p:cNvPr>
          <p:cNvSpPr txBox="1"/>
          <p:nvPr/>
        </p:nvSpPr>
        <p:spPr>
          <a:xfrm>
            <a:off x="666535" y="2828835"/>
            <a:ext cx="8267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Moved to 17th of O</a:t>
            </a:r>
            <a:r>
              <a:rPr lang="en-GB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t. in aula e-Learning</a:t>
            </a:r>
          </a:p>
          <a:p>
            <a:r>
              <a:rPr lang="en-IT" sz="360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plesso RCOST 2nd floor (tentatively 4PM?)</a:t>
            </a:r>
          </a:p>
        </p:txBody>
      </p:sp>
    </p:spTree>
    <p:extLst>
      <p:ext uri="{BB962C8B-B14F-4D97-AF65-F5344CB8AC3E}">
        <p14:creationId xmlns:p14="http://schemas.microsoft.com/office/powerpoint/2010/main" val="253037935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>
            <a:extLst>
              <a:ext uri="{FF2B5EF4-FFF2-40B4-BE49-F238E27FC236}">
                <a16:creationId xmlns:a16="http://schemas.microsoft.com/office/drawing/2014/main" id="{63D801B9-35C5-B92E-8A3D-CDA3EC6E05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FE8D5718-0A79-0843-86C0-4056C513E481}" type="slidenum">
              <a:rPr lang="en-US" altLang="en-US" sz="1000">
                <a:solidFill>
                  <a:srgbClr val="000000"/>
                </a:solidFill>
              </a:rPr>
              <a:pPr/>
              <a:t>30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C1DFF37-06EB-F270-8D13-2458A46488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CA" altLang="en-US" dirty="0"/>
              <a:t>Maintain consistency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29DD968-4810-E086-D18E-C56D606393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dirty="0"/>
              <a:t>Rather than evaluate the impacts </a:t>
            </a:r>
            <a:r>
              <a:rPr lang="en-CA" altLang="en-US" i="1" dirty="0">
                <a:solidFill>
                  <a:srgbClr val="00B050"/>
                </a:solidFill>
              </a:rPr>
              <a:t>after applying </a:t>
            </a:r>
            <a:r>
              <a:rPr lang="en-CA" altLang="en-US" i="1" dirty="0" err="1">
                <a:solidFill>
                  <a:srgbClr val="00B050"/>
                </a:solidFill>
              </a:rPr>
              <a:t>refactorings</a:t>
            </a:r>
            <a:r>
              <a:rPr lang="en-CA" altLang="en-US" dirty="0"/>
              <a:t>, one  selects </a:t>
            </a:r>
            <a:r>
              <a:rPr lang="en-CA" altLang="en-US" dirty="0" err="1"/>
              <a:t>refactorings</a:t>
            </a:r>
            <a:r>
              <a:rPr lang="en-CA" altLang="en-US" dirty="0"/>
              <a:t>  such that the program </a:t>
            </a:r>
            <a:r>
              <a:rPr lang="en-CA" altLang="en-US" i="1" dirty="0">
                <a:solidFill>
                  <a:srgbClr val="00B050"/>
                </a:solidFill>
              </a:rPr>
              <a:t>aft</a:t>
            </a:r>
            <a:r>
              <a:rPr lang="en-CA" altLang="en-US" dirty="0">
                <a:solidFill>
                  <a:srgbClr val="00B050"/>
                </a:solidFill>
              </a:rPr>
              <a:t>er </a:t>
            </a:r>
            <a:r>
              <a:rPr lang="en-CA" altLang="en-US" dirty="0"/>
              <a:t>refactoring possesses better quality attributes.</a:t>
            </a:r>
          </a:p>
          <a:p>
            <a:r>
              <a:rPr lang="en-CA" altLang="en-US" dirty="0"/>
              <a:t>The concept of </a:t>
            </a:r>
            <a:r>
              <a:rPr lang="en-CA" altLang="en-US" dirty="0">
                <a:solidFill>
                  <a:srgbClr val="00B050"/>
                </a:solidFill>
              </a:rPr>
              <a:t>soft-goal graph</a:t>
            </a:r>
            <a:r>
              <a:rPr lang="en-CA" altLang="en-US" dirty="0"/>
              <a:t>  helps selecting </a:t>
            </a:r>
            <a:r>
              <a:rPr lang="en-CA" altLang="en-US" dirty="0" err="1"/>
              <a:t>refactorings</a:t>
            </a:r>
            <a:r>
              <a:rPr lang="en-CA" altLang="en-US" dirty="0"/>
              <a:t>. </a:t>
            </a:r>
          </a:p>
          <a:p>
            <a:r>
              <a:rPr lang="en-CA" altLang="en-US" dirty="0"/>
              <a:t>Example: A soft-goal graph for quality attribute </a:t>
            </a:r>
            <a:r>
              <a:rPr lang="en-CA" altLang="en-US" i="1" dirty="0"/>
              <a:t>“maintainability”</a:t>
            </a:r>
            <a:r>
              <a:rPr lang="en-CA" altLang="en-US" dirty="0"/>
              <a:t> is a hierarchical graph rooted at the desired change in the attribute, for example, high maintainability. </a:t>
            </a:r>
          </a:p>
          <a:p>
            <a:r>
              <a:rPr lang="en-CA" altLang="en-US" dirty="0"/>
              <a:t>The internal nodes represent successive refinements of the attribute and are basically the soft goals.</a:t>
            </a:r>
          </a:p>
          <a:p>
            <a:r>
              <a:rPr lang="en-CA" altLang="en-US" dirty="0"/>
              <a:t>The leaf nodes represent refactoring transformations which  contribute positively/negatively to soft-goals which appear above them in the hierarchy.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AB7BA803-183D-9291-0054-00151193A9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CA" altLang="en-US" dirty="0"/>
              <a:t>Maintain consistency</a:t>
            </a:r>
            <a:endParaRPr lang="en-CA" altLang="en-US" dirty="0">
              <a:solidFill>
                <a:srgbClr val="00B050"/>
              </a:solidFill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6672E953-73B7-355F-412F-B24F12D49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9ACFA51-2465-E144-A2F0-44792CF75FAB}" type="slidenum">
              <a:rPr lang="en-US" altLang="en-US" sz="1000">
                <a:solidFill>
                  <a:srgbClr val="000000"/>
                </a:solidFill>
              </a:rPr>
              <a:pPr/>
              <a:t>31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1748" name="Picture 2" descr="C:\DataFebruary7\ASAGAR\PAPER\MYBOOK2\SEVBOOK\REFACT\softgoal.xfig.eps">
            <a:extLst>
              <a:ext uri="{FF2B5EF4-FFF2-40B4-BE49-F238E27FC236}">
                <a16:creationId xmlns:a16="http://schemas.microsoft.com/office/drawing/2014/main" id="{0F4097A2-027C-B6E5-A37A-AA29BC83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644525"/>
            <a:ext cx="6843712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2">
            <a:extLst>
              <a:ext uri="{FF2B5EF4-FFF2-40B4-BE49-F238E27FC236}">
                <a16:creationId xmlns:a16="http://schemas.microsoft.com/office/drawing/2014/main" id="{7597244D-7A16-D3CB-E479-F64ECA715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5772150"/>
            <a:ext cx="55805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soft goal graph for maintainability,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with one leaf node [11] (© [2002] IEEE).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9">
            <a:extLst>
              <a:ext uri="{FF2B5EF4-FFF2-40B4-BE49-F238E27FC236}">
                <a16:creationId xmlns:a16="http://schemas.microsoft.com/office/drawing/2014/main" id="{0E240ABC-775C-46ED-89CF-07A4F8C6E9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5EF901F-35E6-3C49-92A5-5D811A76ACF8}" type="slidenum">
              <a:rPr lang="en-US" altLang="en-US" sz="1000">
                <a:solidFill>
                  <a:srgbClr val="000000"/>
                </a:solidFill>
              </a:rPr>
              <a:pPr/>
              <a:t>32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D0133D6-566F-0A0C-AEEC-A086AB7354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F3DD7A5-40E8-7F07-7B47-35C7CA7830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3200" dirty="0">
                <a:latin typeface="Times New Roman" pitchFamily="18" charset="0"/>
              </a:rPr>
              <a:t>Three key formalisms for refactoring are: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assertions: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Assertions are useful in verifying the assumptions made by programmers.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graph transformation: 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Graph transformation is useful in viewing </a:t>
            </a:r>
            <a:r>
              <a:rPr lang="en-US" altLang="en-US" sz="2400" dirty="0" err="1">
                <a:latin typeface="Times New Roman" pitchFamily="18" charset="0"/>
              </a:rPr>
              <a:t>refactorings</a:t>
            </a:r>
            <a:r>
              <a:rPr lang="en-US" altLang="en-US" sz="2400" dirty="0">
                <a:latin typeface="Times New Roman" pitchFamily="18" charset="0"/>
              </a:rPr>
              <a:t> as applications of transformation rules.</a:t>
            </a:r>
          </a:p>
          <a:p>
            <a:pPr lvl="1">
              <a:defRPr/>
            </a:pPr>
            <a:r>
              <a:rPr lang="en-US" altLang="en-US" sz="2800" dirty="0">
                <a:latin typeface="Times New Roman" pitchFamily="18" charset="0"/>
              </a:rPr>
              <a:t> metrics:</a:t>
            </a:r>
          </a:p>
          <a:p>
            <a:pPr lvl="2">
              <a:defRPr/>
            </a:pPr>
            <a:r>
              <a:rPr lang="en-US" altLang="en-US" sz="2400" dirty="0">
                <a:latin typeface="Times New Roman" pitchFamily="18" charset="0"/>
              </a:rPr>
              <a:t>Metrics are useful in quantifying to what extent the internal and external properties of software entities have changed. 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9">
            <a:extLst>
              <a:ext uri="{FF2B5EF4-FFF2-40B4-BE49-F238E27FC236}">
                <a16:creationId xmlns:a16="http://schemas.microsoft.com/office/drawing/2014/main" id="{96C9BC24-2879-45A8-5D8E-58F52F9DB2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AD28E78-AA69-6943-A47C-BD1DFB1A266C}" type="slidenum">
              <a:rPr lang="en-US" altLang="en-US" sz="1000">
                <a:solidFill>
                  <a:srgbClr val="000000"/>
                </a:solidFill>
              </a:rPr>
              <a:pPr/>
              <a:t>33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967C42A-AEDD-DA98-9F1C-5818EABCC9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5C9E7E8-27BE-3CF6-2599-EBCEB3964F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Programmers make assumptions about the behavior of programs at specific points, and those assumptions can be tested by means of assertions.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An assertion is specified as a Boolean expression which evaluates to true or false. 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Three kinds of assertions: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invariants; 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preconditions; and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postconditions.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9">
            <a:extLst>
              <a:ext uri="{FF2B5EF4-FFF2-40B4-BE49-F238E27FC236}">
                <a16:creationId xmlns:a16="http://schemas.microsoft.com/office/drawing/2014/main" id="{459B9B64-9D51-AD6B-E9E6-CED1ECD21D9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CC2125C-7407-A247-974C-3156C7986350}" type="slidenum">
              <a:rPr lang="en-US" altLang="en-US" sz="1000">
                <a:solidFill>
                  <a:srgbClr val="000000"/>
                </a:solidFill>
              </a:rPr>
              <a:pPr/>
              <a:t>34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F26525B-2754-25FC-F0AF-78469B2A8F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3CA0F75-21B8-1000-5DA8-755E2D90C6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 dirty="0">
                <a:latin typeface="Times New Roman" panose="02020603050405020304" pitchFamily="18" charset="0"/>
              </a:rPr>
              <a:t>Invariant 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 An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assertion that evaluates to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true</a:t>
            </a:r>
            <a:r>
              <a:rPr lang="en-US" altLang="en-US" sz="2800" dirty="0">
                <a:latin typeface="Times New Roman" panose="02020603050405020304" pitchFamily="18" charset="0"/>
              </a:rPr>
              <a:t> wherever it is invoked in the program.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class invariant</a:t>
            </a:r>
            <a:r>
              <a:rPr lang="en-US" altLang="en-US" sz="2800" dirty="0">
                <a:latin typeface="Times New Roman" panose="02020603050405020304" pitchFamily="18" charset="0"/>
              </a:rPr>
              <a:t> is an invariant that all instances of that class must satisfy.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Precondition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precondition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before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  <a:p>
            <a:r>
              <a:rPr lang="en-US" altLang="en-US" sz="3200" dirty="0">
                <a:latin typeface="Times New Roman" panose="02020603050405020304" pitchFamily="18" charset="0"/>
              </a:rPr>
              <a:t>Postcondition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</a:rPr>
              <a:t>A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postcondition</a:t>
            </a:r>
            <a:r>
              <a:rPr lang="en-US" altLang="en-US" sz="2800" dirty="0">
                <a:latin typeface="Times New Roman" panose="02020603050405020304" pitchFamily="18" charset="0"/>
              </a:rPr>
              <a:t> is a condition that must be satisfied </a:t>
            </a:r>
            <a:r>
              <a:rPr lang="en-US" altLang="en-US" sz="28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after</a:t>
            </a:r>
            <a:r>
              <a:rPr lang="en-US" altLang="en-US" sz="2800" dirty="0">
                <a:latin typeface="Times New Roman" panose="02020603050405020304" pitchFamily="18" charset="0"/>
              </a:rPr>
              <a:t> a computation is performed.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9">
            <a:extLst>
              <a:ext uri="{FF2B5EF4-FFF2-40B4-BE49-F238E27FC236}">
                <a16:creationId xmlns:a16="http://schemas.microsoft.com/office/drawing/2014/main" id="{5E1F9398-0DB6-BA2D-72ED-B47093E3CD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6730479-D7D0-CA4B-AA83-B3B7498DA81C}" type="slidenum">
              <a:rPr lang="en-US" altLang="en-US" sz="1000">
                <a:solidFill>
                  <a:srgbClr val="000000"/>
                </a:solidFill>
              </a:rPr>
              <a:pPr/>
              <a:t>35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7B4A1E8-034D-AABF-0F45-6D064869BA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Assertions  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4711ACA-2AE5-8A98-3154-247BDFB409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US" altLang="en-US" sz="3200">
                <a:latin typeface="Times New Roman" panose="02020603050405020304" pitchFamily="18" charset="0"/>
              </a:rPr>
              <a:t>Invariants, preconditions, and postconditions can be applied to test the behavior preserving property of refactorings.</a:t>
            </a:r>
          </a:p>
          <a:p>
            <a:r>
              <a:rPr lang="en-US" altLang="en-US" sz="3200">
                <a:latin typeface="Times New Roman" panose="02020603050405020304" pitchFamily="18" charset="0"/>
              </a:rPr>
              <a:t>Examples of invariant in the context of transformation of database schema is: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instance variables of a class, whether defined or inherited, have distinct names.</a:t>
            </a:r>
          </a:p>
          <a:p>
            <a:pPr lvl="1"/>
            <a:r>
              <a:rPr lang="en-US" altLang="en-US" sz="2800">
                <a:latin typeface="Times New Roman" panose="02020603050405020304" pitchFamily="18" charset="0"/>
              </a:rPr>
              <a:t>All methods of a class, whether defined or inherited, have distinct names.</a:t>
            </a:r>
          </a:p>
          <a:p>
            <a:r>
              <a:rPr lang="en-US" altLang="en-US" sz="3200" i="1">
                <a:solidFill>
                  <a:srgbClr val="FF0000"/>
                </a:solidFill>
                <a:latin typeface="Times New Roman" panose="02020603050405020304" pitchFamily="18" charset="0"/>
              </a:rPr>
              <a:t>Note:</a:t>
            </a:r>
            <a:r>
              <a:rPr lang="en-US" altLang="en-US" sz="3200">
                <a:latin typeface="Times New Roman" panose="02020603050405020304" pitchFamily="18" charset="0"/>
              </a:rPr>
              <a:t> Static checking of preconditions, postconditions, and invariants is computationally expensive.</a:t>
            </a:r>
          </a:p>
          <a:p>
            <a:pPr lvl="1"/>
            <a:endParaRPr lang="en-US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9">
            <a:extLst>
              <a:ext uri="{FF2B5EF4-FFF2-40B4-BE49-F238E27FC236}">
                <a16:creationId xmlns:a16="http://schemas.microsoft.com/office/drawing/2014/main" id="{B25783DD-B92D-4BD4-F054-1EE5EDAAD4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FA1E368-C863-2A4F-B91E-F2DA66FA9440}" type="slidenum">
              <a:rPr lang="en-US" altLang="en-US" sz="1000">
                <a:solidFill>
                  <a:srgbClr val="000000"/>
                </a:solidFill>
              </a:rPr>
              <a:pPr/>
              <a:t>36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0B96DB3-EC89-8677-BFAA-7817C6732D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  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AC07EDD-9E3B-6668-62FB-C2CF7DD4EA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r>
              <a:rPr lang="en-CA" altLang="en-US" sz="2800"/>
              <a:t>Programs, class diagrams, and statecharts can be viewed as </a:t>
            </a:r>
            <a:r>
              <a:rPr lang="en-CA" altLang="en-US" sz="2800">
                <a:solidFill>
                  <a:srgbClr val="00B050"/>
                </a:solidFill>
              </a:rPr>
              <a:t>graphs</a:t>
            </a:r>
            <a:r>
              <a:rPr lang="en-CA" altLang="en-US" sz="2800"/>
              <a:t>, and refactorings can be viewed as </a:t>
            </a:r>
            <a:r>
              <a:rPr lang="en-CA" altLang="en-US" sz="2800">
                <a:solidFill>
                  <a:srgbClr val="00B050"/>
                </a:solidFill>
              </a:rPr>
              <a:t>graph production rules</a:t>
            </a:r>
            <a:r>
              <a:rPr lang="en-CA" altLang="en-US" sz="2800"/>
              <a:t>.</a:t>
            </a:r>
          </a:p>
          <a:p>
            <a:r>
              <a:rPr lang="en-CA" altLang="en-US" sz="2800"/>
              <a:t>Classes (C), method signatures (M), block structures (B), variables (V), parameters (P), and expressions (E) are represented by </a:t>
            </a:r>
            <a:r>
              <a:rPr lang="en-CA" altLang="en-US" sz="2800">
                <a:solidFill>
                  <a:srgbClr val="00B050"/>
                </a:solidFill>
              </a:rPr>
              <a:t>typed nodes</a:t>
            </a:r>
            <a:r>
              <a:rPr lang="en-CA" altLang="en-US" sz="2800"/>
              <a:t> in a graph.</a:t>
            </a:r>
          </a:p>
          <a:p>
            <a:r>
              <a:rPr lang="en-CA" altLang="en-US" sz="2800"/>
              <a:t>The possible relationships among the nodes are:</a:t>
            </a:r>
          </a:p>
          <a:p>
            <a:pPr lvl="1"/>
            <a:r>
              <a:rPr lang="en-CA" altLang="en-US"/>
              <a:t>method lookup (l);			-- inheritance (i);</a:t>
            </a:r>
          </a:p>
          <a:p>
            <a:pPr lvl="1"/>
            <a:r>
              <a:rPr lang="en-CA" altLang="en-US"/>
              <a:t>membership (m);			-- (sub)type (t);</a:t>
            </a:r>
          </a:p>
          <a:p>
            <a:pPr lvl="1"/>
            <a:r>
              <a:rPr lang="en-CA" altLang="en-US"/>
              <a:t>expression (e);			-- actual parameter (ap);</a:t>
            </a:r>
          </a:p>
          <a:p>
            <a:pPr lvl="1"/>
            <a:r>
              <a:rPr lang="en-CA" altLang="en-US"/>
              <a:t>formal parameter (fp);		-- cascaded expression (•);</a:t>
            </a:r>
          </a:p>
          <a:p>
            <a:pPr lvl="1"/>
            <a:r>
              <a:rPr lang="en-CA" altLang="en-US"/>
              <a:t>call (c);				-- variable access (a); and </a:t>
            </a:r>
          </a:p>
          <a:p>
            <a:pPr lvl="1"/>
            <a:r>
              <a:rPr lang="en-CA" altLang="en-US"/>
              <a:t>update (u).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62B65729-7E67-C564-B969-0F8E48866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Graph Transformation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6C8E18CB-7C28-CF91-1726-F80C30648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C2C640C-7905-9D4B-BFAE-E9CBFE45F065}" type="slidenum">
              <a:rPr lang="en-US" altLang="en-US" sz="1000">
                <a:solidFill>
                  <a:srgbClr val="000000"/>
                </a:solidFill>
              </a:rPr>
              <a:pPr/>
              <a:t>37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8916" name="Picture 2" descr="C:\DataFebruary7\ASAGAR\PAPER\MYBOOK2\SEVBOOK\REFACT\graph1.xfig.eps">
            <a:extLst>
              <a:ext uri="{FF2B5EF4-FFF2-40B4-BE49-F238E27FC236}">
                <a16:creationId xmlns:a16="http://schemas.microsoft.com/office/drawing/2014/main" id="{0F4FF928-98E6-E73F-6206-A597C17C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104900"/>
            <a:ext cx="4546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2">
            <a:extLst>
              <a:ext uri="{FF2B5EF4-FFF2-40B4-BE49-F238E27FC236}">
                <a16:creationId xmlns:a16="http://schemas.microsoft.com/office/drawing/2014/main" id="{CE922EF2-B68E-8FE7-DA8D-E7337EC9E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4572000"/>
            <a:ext cx="7580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An example of a program graph [13]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3D6F8128-A6EA-E38B-E69A-9403D7C2EE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350" y="-3967"/>
            <a:ext cx="9144000" cy="487362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Formalisms for Refactoring</a:t>
            </a: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2C90313B-4625-0FF4-9FEC-7F35F08AE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E5FB5957-B72F-8045-9CB2-8E8D7BF6C816}" type="slidenum">
              <a:rPr lang="en-US" altLang="en-US" sz="1000">
                <a:solidFill>
                  <a:srgbClr val="000000"/>
                </a:solidFill>
              </a:rPr>
              <a:pPr/>
              <a:t>38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39940" name="Picture 2" descr="C:\DataFebruary7\ASAGAR\PAPER\MYBOOK2\SEVBOOK\REFACT\graph2.xfig.eps">
            <a:extLst>
              <a:ext uri="{FF2B5EF4-FFF2-40B4-BE49-F238E27FC236}">
                <a16:creationId xmlns:a16="http://schemas.microsoft.com/office/drawing/2014/main" id="{9DEE2A8D-0F2A-9E9D-2607-CD04AC4D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623888"/>
            <a:ext cx="48260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2">
            <a:extLst>
              <a:ext uri="{FF2B5EF4-FFF2-40B4-BE49-F238E27FC236}">
                <a16:creationId xmlns:a16="http://schemas.microsoft.com/office/drawing/2014/main" id="{76F1D98F-9798-6F1C-D665-2DCCE91B3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472113"/>
            <a:ext cx="84502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Program graph obtained after applying push-down-method refactoring to the program graph of the prev. figure (© [2006] Elsevier).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9">
            <a:extLst>
              <a:ext uri="{FF2B5EF4-FFF2-40B4-BE49-F238E27FC236}">
                <a16:creationId xmlns:a16="http://schemas.microsoft.com/office/drawing/2014/main" id="{29F7AC1D-0073-0E2B-3854-8F73121089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7C8496D-C7D9-554F-A538-516698288E50}" type="slidenum">
              <a:rPr lang="en-US" altLang="en-US" sz="1000">
                <a:solidFill>
                  <a:srgbClr val="000000"/>
                </a:solidFill>
              </a:rPr>
              <a:pPr/>
              <a:t>39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EE8BB46-7424-43C5-F811-BBF35C12F3F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C8C7F01-4CED-2C7C-9F68-66AAB969C3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Software metrics can be used to quantify the internal and external qualities of software.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A module consists of many components; each component provides a defined functionality used by other components.</a:t>
            </a:r>
          </a:p>
          <a:p>
            <a:pPr>
              <a:defRPr/>
            </a:pPr>
            <a:r>
              <a:rPr lang="en-US" sz="2800" dirty="0">
                <a:latin typeface="+mn-lt"/>
              </a:rPr>
              <a:t>Measure the </a:t>
            </a:r>
            <a:r>
              <a:rPr lang="en-US" sz="2800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sz="2800" dirty="0">
                <a:latin typeface="+mn-lt"/>
              </a:rPr>
              <a:t> of components within a module to decide whether or not some components should stay in the same module.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056B-C988-234B-3D9A-B9785433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>
            <a:extLst>
              <a:ext uri="{FF2B5EF4-FFF2-40B4-BE49-F238E27FC236}">
                <a16:creationId xmlns:a16="http://schemas.microsoft.com/office/drawing/2014/main" id="{BE74D4F1-D794-8615-FC7C-EDBE9296F7C8}"/>
              </a:ext>
            </a:extLst>
          </p:cNvPr>
          <p:cNvSpPr/>
          <p:nvPr/>
        </p:nvSpPr>
        <p:spPr bwMode="auto">
          <a:xfrm>
            <a:off x="1025611" y="0"/>
            <a:ext cx="8118389" cy="4226011"/>
          </a:xfrm>
          <a:prstGeom prst="cloudCallout">
            <a:avLst>
              <a:gd name="adj1" fmla="val -33229"/>
              <a:gd name="adj2" fmla="val 7385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2000" b="1" i="0" u="none" strike="noStrike" cap="none" normalizeH="0" baseline="0">
              <a:ln>
                <a:noFill/>
              </a:ln>
              <a:solidFill>
                <a:srgbClr val="FAFD00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6A16B-3457-56E9-9E14-F425A46F9191}"/>
              </a:ext>
            </a:extLst>
          </p:cNvPr>
          <p:cNvSpPr txBox="1"/>
          <p:nvPr/>
        </p:nvSpPr>
        <p:spPr>
          <a:xfrm>
            <a:off x="1779373" y="670025"/>
            <a:ext cx="77536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5400" b="0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is doing the Architecture Smells Detection Practicum?</a:t>
            </a:r>
          </a:p>
        </p:txBody>
      </p:sp>
      <p:pic>
        <p:nvPicPr>
          <p:cNvPr id="12" name="Picture 11" descr="A person wearing glasses and a blue lanyard&#10;&#10;Description automatically generated">
            <a:extLst>
              <a:ext uri="{FF2B5EF4-FFF2-40B4-BE49-F238E27FC236}">
                <a16:creationId xmlns:a16="http://schemas.microsoft.com/office/drawing/2014/main" id="{93E1FD5F-AC71-E471-B02E-0F1D6941D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1"/>
          <a:stretch/>
        </p:blipFill>
        <p:spPr>
          <a:xfrm>
            <a:off x="433364" y="3429000"/>
            <a:ext cx="17856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023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9">
            <a:extLst>
              <a:ext uri="{FF2B5EF4-FFF2-40B4-BE49-F238E27FC236}">
                <a16:creationId xmlns:a16="http://schemas.microsoft.com/office/drawing/2014/main" id="{092F61B1-4644-E1DA-EFAD-1AE04687DD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D09D80D-94C8-814B-9341-77E0BF04130F}" type="slidenum">
              <a:rPr lang="en-US" altLang="en-US" sz="1000">
                <a:solidFill>
                  <a:srgbClr val="000000"/>
                </a:solidFill>
              </a:rPr>
              <a:pPr/>
              <a:t>40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F214299-D55F-C85C-DEA5-3F766FDB753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Software Metrics*   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64994CA8-FE65-B1F7-54FE-C1799C4FF7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+mn-lt"/>
              </a:rPr>
              <a:t>Two key metrics considered are: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cohesion; and</a:t>
            </a:r>
          </a:p>
          <a:p>
            <a:pPr lvl="1">
              <a:defRPr/>
            </a:pPr>
            <a:r>
              <a:rPr lang="en-US" dirty="0">
                <a:latin typeface="+mn-lt"/>
              </a:rPr>
              <a:t>coupling.</a:t>
            </a:r>
          </a:p>
          <a:p>
            <a:pPr marL="457200" lvl="1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00B050"/>
                </a:solidFill>
                <a:latin typeface="+mn-lt"/>
              </a:rPr>
              <a:t>Cohesion: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00B050"/>
                </a:solidFill>
                <a:latin typeface="+mn-lt"/>
              </a:rPr>
              <a:t>strength of togetherness</a:t>
            </a:r>
            <a:r>
              <a:rPr lang="en-US" dirty="0">
                <a:latin typeface="+mn-lt"/>
              </a:rPr>
              <a:t> in the same module.</a:t>
            </a:r>
          </a:p>
          <a:p>
            <a:pPr marL="0" indent="0">
              <a:buFontTx/>
              <a:buNone/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r>
              <a:rPr lang="en-US" dirty="0">
                <a:solidFill>
                  <a:srgbClr val="FF00FF"/>
                </a:solidFill>
                <a:latin typeface="+mn-lt"/>
              </a:rPr>
              <a:t>Coupling:</a:t>
            </a:r>
            <a:r>
              <a:rPr lang="en-US" dirty="0">
                <a:latin typeface="+mn-lt"/>
              </a:rPr>
              <a:t> This metric is used to represent the </a:t>
            </a:r>
            <a:r>
              <a:rPr lang="en-US" i="1" dirty="0">
                <a:solidFill>
                  <a:srgbClr val="FF00FF"/>
                </a:solidFill>
                <a:latin typeface="+mn-lt"/>
              </a:rPr>
              <a:t>strength of dependency</a:t>
            </a:r>
            <a:r>
              <a:rPr lang="en-US" dirty="0">
                <a:latin typeface="+mn-lt"/>
              </a:rPr>
              <a:t> between separate modules.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82855-49E7-166E-9657-7BB300DF3F4E}"/>
              </a:ext>
            </a:extLst>
          </p:cNvPr>
          <p:cNvSpPr txBox="1"/>
          <p:nvPr/>
        </p:nvSpPr>
        <p:spPr>
          <a:xfrm>
            <a:off x="25400" y="6396038"/>
            <a:ext cx="5054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GB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IT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ore on metrics to follow on next lectures!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9">
            <a:extLst>
              <a:ext uri="{FF2B5EF4-FFF2-40B4-BE49-F238E27FC236}">
                <a16:creationId xmlns:a16="http://schemas.microsoft.com/office/drawing/2014/main" id="{FFF7FB6D-72DB-2E1B-ED91-CC11BEE55E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BBF4B59-1906-BB4A-9EEC-AC8F8F69AD37}" type="slidenum">
              <a:rPr lang="en-US" altLang="en-US" sz="1000">
                <a:solidFill>
                  <a:srgbClr val="000000"/>
                </a:solidFill>
              </a:rPr>
              <a:pPr/>
              <a:t>41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ABEC636C-8017-707C-3FD9-3A1E4BCC3B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2E8E2ABF-3FEF-EF07-E197-BE2E85F5F7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latin typeface="+mn-lt"/>
              </a:rPr>
              <a:t>More examples  are intuitively explained here.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Substitute algorithm;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parameter with methods;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Push Down Method;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Parameterize Methods;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Substitute algorithm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Replace algorithm X with algorithm Y: (</a:t>
            </a:r>
            <a:r>
              <a:rPr lang="en-US" altLang="en-US" dirty="0" err="1">
                <a:latin typeface="+mn-lt"/>
              </a:rPr>
              <a:t>i</a:t>
            </a:r>
            <a:r>
              <a:rPr lang="en-US" altLang="en-US" dirty="0">
                <a:latin typeface="+mn-lt"/>
              </a:rPr>
              <a:t>) because implementation of  Y is clearer than X; (ii) Y performs better than X; and (iii) standardization bodies want X to be replaced with 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Algorithm substitution is easier if both X and Y have the same input-output behaviors.</a:t>
            </a:r>
          </a:p>
          <a:p>
            <a:pPr marL="0" indent="0">
              <a:buFontTx/>
              <a:buNone/>
              <a:defRPr/>
            </a:pPr>
            <a:endParaRPr lang="en-US" altLang="en-US" sz="3200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9">
            <a:extLst>
              <a:ext uri="{FF2B5EF4-FFF2-40B4-BE49-F238E27FC236}">
                <a16:creationId xmlns:a16="http://schemas.microsoft.com/office/drawing/2014/main" id="{B363C9B8-819D-07DD-3CA7-3D154FDC5A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17802E5-AED1-084B-A650-0C563A0A4BF7}" type="slidenum">
              <a:rPr lang="en-US" altLang="en-US" sz="1000">
                <a:solidFill>
                  <a:srgbClr val="000000"/>
                </a:solidFill>
              </a:rPr>
              <a:pPr/>
              <a:t>42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0FD0E675-1251-C8E8-128B-390CFA90FD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38E9494-46B2-6C27-36F3-B83FB9BBA9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Replace parameters with methods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Consider the following code segment, where the method 	</a:t>
            </a:r>
            <a:r>
              <a:rPr lang="en-CA" dirty="0" err="1">
                <a:latin typeface="+mn-lt"/>
              </a:rPr>
              <a:t>bodyMassIndex</a:t>
            </a:r>
            <a:r>
              <a:rPr lang="en-CA" dirty="0">
                <a:latin typeface="+mn-lt"/>
              </a:rPr>
              <a:t> has two formal parameters.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person;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// person is initialized here;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: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height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getHeight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(person);</a:t>
            </a:r>
          </a:p>
          <a:p>
            <a:pPr marL="0" indent="0">
              <a:buFontTx/>
              <a:buNone/>
              <a:defRPr/>
            </a:pPr>
            <a:r>
              <a:rPr lang="en-CA" sz="2000" dirty="0">
                <a:solidFill>
                  <a:srgbClr val="0000FF"/>
                </a:solidFill>
                <a:latin typeface="+mn-lt"/>
              </a:rPr>
              <a:t>	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BMI = 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CA" sz="2000" dirty="0" err="1">
                <a:solidFill>
                  <a:srgbClr val="0000FF"/>
                </a:solidFill>
                <a:latin typeface="+mn-lt"/>
              </a:rPr>
              <a:t>bodyMass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, height);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The above code segment can be rewritten such that the 	new </a:t>
            </a:r>
            <a:r>
              <a:rPr lang="en-CA" dirty="0" err="1">
                <a:solidFill>
                  <a:srgbClr val="0000FF"/>
                </a:solidFill>
                <a:latin typeface="+mn-lt"/>
              </a:rPr>
              <a:t>bodyMassIndex</a:t>
            </a:r>
            <a:r>
              <a:rPr lang="en-CA" dirty="0">
                <a:latin typeface="+mn-lt"/>
              </a:rPr>
              <a:t> method accepts </a:t>
            </a:r>
            <a:r>
              <a:rPr lang="en-CA" dirty="0">
                <a:solidFill>
                  <a:srgbClr val="0000FF"/>
                </a:solidFill>
                <a:latin typeface="+mn-lt"/>
              </a:rPr>
              <a:t>one</a:t>
            </a:r>
            <a:r>
              <a:rPr lang="en-CA" dirty="0">
                <a:latin typeface="+mn-lt"/>
              </a:rPr>
              <a:t> formal 	parameter, namely, </a:t>
            </a:r>
            <a:r>
              <a:rPr lang="en-CA" dirty="0">
                <a:solidFill>
                  <a:srgbClr val="00B050"/>
                </a:solidFill>
                <a:latin typeface="+mn-lt"/>
              </a:rPr>
              <a:t>person</a:t>
            </a:r>
            <a:r>
              <a:rPr lang="en-CA" dirty="0">
                <a:latin typeface="+mn-lt"/>
              </a:rPr>
              <a:t>, and internally computes the 	values of </a:t>
            </a:r>
            <a:r>
              <a:rPr lang="en-CA" dirty="0" err="1">
                <a:solidFill>
                  <a:srgbClr val="FF00FF"/>
                </a:solidFill>
              </a:rPr>
              <a:t>bodyMass</a:t>
            </a:r>
            <a:r>
              <a:rPr lang="en-CA" dirty="0"/>
              <a:t> and </a:t>
            </a:r>
            <a:r>
              <a:rPr lang="en-CA" dirty="0">
                <a:solidFill>
                  <a:srgbClr val="FF00FF"/>
                </a:solidFill>
              </a:rPr>
              <a:t>height</a:t>
            </a:r>
            <a:r>
              <a:rPr lang="en-CA" dirty="0"/>
              <a:t>. </a:t>
            </a: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9">
            <a:extLst>
              <a:ext uri="{FF2B5EF4-FFF2-40B4-BE49-F238E27FC236}">
                <a16:creationId xmlns:a16="http://schemas.microsoft.com/office/drawing/2014/main" id="{A0FC1E87-B882-E0E7-5938-F35B2CA998B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335951C-7A2F-084C-B0F0-DA7733D98E35}" type="slidenum">
              <a:rPr lang="en-US" altLang="en-US" sz="1000">
                <a:solidFill>
                  <a:srgbClr val="000000"/>
                </a:solidFill>
              </a:rPr>
              <a:pPr/>
              <a:t>43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4386CB8-B95F-024D-5306-AFC81FD64F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8137C6A-EB12-9909-CD35-3C1C878901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24177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Push Down Method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Assume that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are two subclasses of the superclass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, as shown in Fig. 7.7(a).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Method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has been defined in </a:t>
            </a:r>
            <a:r>
              <a:rPr lang="en-US" altLang="en-US" dirty="0">
                <a:solidFill>
                  <a:srgbClr val="0000FF"/>
                </a:solidFill>
                <a:latin typeface="+mn-lt"/>
              </a:rPr>
              <a:t>Employee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class.</a:t>
            </a:r>
          </a:p>
          <a:p>
            <a:pPr lvl="1">
              <a:defRPr/>
            </a:pPr>
            <a:r>
              <a:rPr lang="en-US" altLang="en-US" dirty="0">
                <a:solidFill>
                  <a:schemeClr val="bg2"/>
                </a:solidFill>
                <a:latin typeface="+mn-lt"/>
              </a:rPr>
              <a:t>If 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is used in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but not in the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Executive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then the programmer can push down </a:t>
            </a:r>
            <a:r>
              <a:rPr lang="en-US" altLang="en-US" dirty="0" err="1">
                <a:solidFill>
                  <a:srgbClr val="FF00FF"/>
                </a:solidFill>
                <a:latin typeface="+mn-lt"/>
              </a:rPr>
              <a:t>overTimePay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to the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Clerk</a:t>
            </a:r>
            <a:r>
              <a:rPr lang="en-US" altLang="en-US" dirty="0">
                <a:solidFill>
                  <a:schemeClr val="bg2"/>
                </a:solidFill>
                <a:latin typeface="+mn-lt"/>
              </a:rPr>
              <a:t> class, is shown in Fig. 7.7(b).</a:t>
            </a:r>
          </a:p>
          <a:p>
            <a:pPr marL="0" indent="0">
              <a:buFontTx/>
              <a:buNone/>
              <a:defRPr/>
            </a:pPr>
            <a:r>
              <a:rPr lang="en-CA" dirty="0">
                <a:latin typeface="+mn-lt"/>
              </a:rPr>
              <a:t>	 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  <p:pic>
        <p:nvPicPr>
          <p:cNvPr id="46085" name="Picture 2" descr="C:\DataFebruary7\ASAGAR\PAPER\MYBOOK2\SEVBOOK\REFACT\pushdown.xfig.eps">
            <a:extLst>
              <a:ext uri="{FF2B5EF4-FFF2-40B4-BE49-F238E27FC236}">
                <a16:creationId xmlns:a16="http://schemas.microsoft.com/office/drawing/2014/main" id="{25BF6E2E-CF8F-86E8-398C-329EF685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3484563"/>
            <a:ext cx="5253037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2">
            <a:extLst>
              <a:ext uri="{FF2B5EF4-FFF2-40B4-BE49-F238E27FC236}">
                <a16:creationId xmlns:a16="http://schemas.microsoft.com/office/drawing/2014/main" id="{817292E9-1F21-0B0F-17C7-3050A2559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5397500"/>
            <a:ext cx="79486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Illustration of the Push Down Method refactoring: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(a) the class diagram before refactoring; </a:t>
            </a:r>
          </a:p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            (b) the class diagram after refactoring.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9">
            <a:extLst>
              <a:ext uri="{FF2B5EF4-FFF2-40B4-BE49-F238E27FC236}">
                <a16:creationId xmlns:a16="http://schemas.microsoft.com/office/drawing/2014/main" id="{A560E452-18A4-37BA-A384-DE2D52EFD3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00E8F6CF-2005-5E44-8315-48DBB3E40B4F}" type="slidenum">
              <a:rPr lang="en-US" altLang="en-US" sz="1000">
                <a:solidFill>
                  <a:srgbClr val="000000"/>
                </a:solidFill>
              </a:rPr>
              <a:pPr/>
              <a:t>44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F8B466-84B1-F954-6B9F-7B1275947D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More Examples of Refactoring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9E8258A-C6EE-0326-C1DE-85417C9063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3675" y="660400"/>
            <a:ext cx="8966200" cy="4932363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solidFill>
                  <a:srgbClr val="0000FF"/>
                </a:solidFill>
                <a:latin typeface="+mn-lt"/>
              </a:rPr>
              <a:t>Parameterize Methods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Sometimes programmers may find multiple methods performing the same computations on different input data sets. 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Those methods can be replaced with a new method with additional formal parameters, as illustrated in Fig. 7.8.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7.8(a), we have the </a:t>
            </a:r>
            <a:r>
              <a:rPr lang="en-CA" dirty="0">
                <a:solidFill>
                  <a:srgbClr val="00B050"/>
                </a:solidFill>
              </a:rPr>
              <a:t>Communication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class with </a:t>
            </a:r>
            <a:r>
              <a:rPr lang="en-CA" dirty="0">
                <a:solidFill>
                  <a:srgbClr val="0070C0"/>
                </a:solidFill>
              </a:rPr>
              <a:t>four methods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CA" dirty="0" err="1">
                <a:solidFill>
                  <a:srgbClr val="00B050"/>
                </a:solidFill>
              </a:rPr>
              <a:t>bluetoothInterface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</a:rPr>
              <a:t>wifiInterface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CA" dirty="0" err="1">
                <a:solidFill>
                  <a:srgbClr val="00B050"/>
                </a:solidFill>
              </a:rPr>
              <a:t>threeGInterface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CA" dirty="0" err="1">
                <a:solidFill>
                  <a:srgbClr val="00B050"/>
                </a:solidFill>
              </a:rPr>
              <a:t>fourGInterface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In Fig. 7.8(b), we have the Communication class with </a:t>
            </a:r>
            <a:r>
              <a:rPr lang="en-CA" dirty="0">
                <a:solidFill>
                  <a:srgbClr val="0070C0"/>
                </a:solidFill>
              </a:rPr>
              <a:t>just one method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 err="1">
                <a:solidFill>
                  <a:srgbClr val="FF00FF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with </a:t>
            </a:r>
            <a:r>
              <a:rPr lang="en-CA" dirty="0">
                <a:solidFill>
                  <a:srgbClr val="FF00FF"/>
                </a:solidFill>
              </a:rPr>
              <a:t>one parameter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, namely,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>
              <a:defRPr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The method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can be invoked with different values of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so that the </a:t>
            </a:r>
            <a:r>
              <a:rPr lang="en-CA" dirty="0" err="1">
                <a:solidFill>
                  <a:srgbClr val="00B050"/>
                </a:solidFill>
              </a:rPr>
              <a:t>wirelessInterface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method can in turn invoke different </a:t>
            </a:r>
            <a:r>
              <a:rPr lang="en-CA" dirty="0">
                <a:solidFill>
                  <a:srgbClr val="FF00FF"/>
                </a:solidFill>
              </a:rPr>
              <a:t>radio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 interfaces.</a:t>
            </a:r>
          </a:p>
          <a:p>
            <a:pPr marL="0" indent="0">
              <a:buFontTx/>
              <a:buNone/>
              <a:defRPr/>
            </a:pPr>
            <a:endParaRPr lang="en-CA" dirty="0">
              <a:latin typeface="+mn-lt"/>
            </a:endParaRPr>
          </a:p>
          <a:p>
            <a:pPr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9">
            <a:extLst>
              <a:ext uri="{FF2B5EF4-FFF2-40B4-BE49-F238E27FC236}">
                <a16:creationId xmlns:a16="http://schemas.microsoft.com/office/drawing/2014/main" id="{C2F18DD1-B635-7FEE-4F90-F796130018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4FF7760D-EAB6-444C-95F3-71947CC05B29}" type="slidenum">
              <a:rPr lang="en-US" altLang="en-US" sz="1000">
                <a:solidFill>
                  <a:srgbClr val="000000"/>
                </a:solidFill>
              </a:rPr>
              <a:pPr/>
              <a:t>45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4182CFD-01B0-41C6-394C-BE68918E77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B786AD7-5E71-24F0-5DEE-B7C7F7BECA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Code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Code quality at all levels of details (e.g. variables, constants, statements, function, and module) impact code understanding.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Adherence to coding standards improves code quality.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Adoption of common architectural styles enhances code understanding.</a:t>
            </a:r>
          </a:p>
          <a:p>
            <a:pPr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Documentation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Internal documentation (also known as in-line </a:t>
            </a:r>
            <a:r>
              <a:rPr lang="en-US" altLang="en-US" dirty="0" err="1">
                <a:latin typeface="+mn-lt"/>
              </a:rPr>
              <a:t>codumentation</a:t>
            </a:r>
            <a:r>
              <a:rPr lang="en-US" altLang="en-US" dirty="0">
                <a:latin typeface="+mn-lt"/>
              </a:rPr>
              <a:t>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External documentation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Requirements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Design documents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User manuals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Test cases				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9">
            <a:extLst>
              <a:ext uri="{FF2B5EF4-FFF2-40B4-BE49-F238E27FC236}">
                <a16:creationId xmlns:a16="http://schemas.microsoft.com/office/drawing/2014/main" id="{827E5ACD-D7A7-5FFC-7E90-FBD69E0C4B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6EB0BC-EE3B-C247-96B5-434DBA0BDB4E}" type="slidenum">
              <a:rPr lang="en-US" altLang="en-US" sz="1000">
                <a:solidFill>
                  <a:srgbClr val="000000"/>
                </a:solidFill>
              </a:rPr>
              <a:pPr/>
              <a:t>46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55FB8F6-9A5C-F36A-2C2D-238B79C165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A5C94C-0FA0-718F-D4A9-48E838D6D3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CA" sz="2800" dirty="0"/>
              <a:t> </a:t>
            </a:r>
            <a:r>
              <a:rPr lang="en-US" altLang="en-US" dirty="0">
                <a:latin typeface="+mn-lt"/>
              </a:rPr>
              <a:t>Tools – Programming 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Development tools help programmers better understand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Tracing of source code help in  understanding the dynamic behavior of the code.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Animation of algorithms help in understanding the dynamic strategy adopted in algorithms. 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Cross referencing of global variables reveal interactions among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Tools can reformat code for better readability via pretty printing, highlighting of key words, and color coding of source code.</a:t>
            </a:r>
          </a:p>
          <a:p>
            <a:pPr>
              <a:defRPr/>
            </a:pPr>
            <a:r>
              <a:rPr lang="en-US" altLang="en-US" dirty="0">
                <a:latin typeface="+mn-lt"/>
              </a:rPr>
              <a:t>Programmers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Qualities of programmers influence their perception of structure.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programmer qualities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Individual capabilities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Education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Experience and training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Aptitude 			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9">
            <a:extLst>
              <a:ext uri="{FF2B5EF4-FFF2-40B4-BE49-F238E27FC236}">
                <a16:creationId xmlns:a16="http://schemas.microsoft.com/office/drawing/2014/main" id="{E6444B69-DBEF-B6B8-1ED9-4483E2907F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B06FB53A-42E7-A141-805E-83674087A76B}" type="slidenum">
              <a:rPr lang="en-US" altLang="en-US" sz="1000">
                <a:solidFill>
                  <a:srgbClr val="000000"/>
                </a:solidFill>
              </a:rPr>
              <a:pPr/>
              <a:t>47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30095ECA-7124-E81C-A14F-C688B2DE2F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Factors Influencing Software Structure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9D59075-42EA-04A6-0E9C-9608BB14C63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829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+mn-lt"/>
              </a:rPr>
              <a:t>Managers and policies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Management can play an influencing role in having a good initial structure and sustain it by designing policies and allocating resources.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design general policies  to adhere to standards.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Management can tie the annual performance review with the programmer’s adherence to standards. </a:t>
            </a:r>
          </a:p>
          <a:p>
            <a:pPr marL="914400" lvl="2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>
              <a:defRPr/>
            </a:pPr>
            <a:r>
              <a:rPr lang="en-US" altLang="en-US" dirty="0">
                <a:latin typeface="+mn-lt"/>
              </a:rPr>
              <a:t>Environment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refers to the general working environment of programmers.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Example: Physical facilities and availability of resources when needed		 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9">
            <a:extLst>
              <a:ext uri="{FF2B5EF4-FFF2-40B4-BE49-F238E27FC236}">
                <a16:creationId xmlns:a16="http://schemas.microsoft.com/office/drawing/2014/main" id="{1FDFB87F-A988-7345-B476-A79E3394E1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2E0BBD72-0E9E-C74E-8BBC-D480FCD8AA9D}" type="slidenum">
              <a:rPr lang="en-US" altLang="en-US" sz="1000">
                <a:solidFill>
                  <a:srgbClr val="000000"/>
                </a:solidFill>
              </a:rPr>
              <a:pPr/>
              <a:t>48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5ED0C8E7-0615-85AA-3FD4-2AA29A53AF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8B0A27C5-27A2-80B8-7FAD-7E31E65C76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not involving code changes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  <a:p>
            <a:pPr lvl="1">
              <a:defRPr/>
            </a:pPr>
            <a:r>
              <a:rPr lang="en-US" dirty="0"/>
              <a:t>Upgrade documentation</a:t>
            </a:r>
          </a:p>
          <a:p>
            <a:pPr lvl="2">
              <a:defRPr/>
            </a:pPr>
            <a:r>
              <a:rPr lang="en-US" dirty="0"/>
              <a:t>Make in-line comments more accurate and readable.</a:t>
            </a:r>
          </a:p>
          <a:p>
            <a:pPr lvl="2">
              <a:defRPr/>
            </a:pPr>
            <a:r>
              <a:rPr lang="en-US" dirty="0"/>
              <a:t>Update comments to reflect code changes.</a:t>
            </a:r>
          </a:p>
          <a:p>
            <a:pPr lvl="2">
              <a:defRPr/>
            </a:pPr>
            <a:r>
              <a:rPr lang="en-US" dirty="0"/>
              <a:t>Update external documentations to make them consistent with code, accurate, and complete.</a:t>
            </a:r>
          </a:p>
          <a:p>
            <a:pPr marL="0" indent="0">
              <a:buFontTx/>
              <a:buNone/>
              <a:defRPr/>
            </a:pPr>
            <a:endParaRPr lang="en-US" altLang="en-US" sz="2000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9">
            <a:extLst>
              <a:ext uri="{FF2B5EF4-FFF2-40B4-BE49-F238E27FC236}">
                <a16:creationId xmlns:a16="http://schemas.microsoft.com/office/drawing/2014/main" id="{8242CF0B-A82B-6A4D-F57A-1258AA8D6F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476B530-D38A-6C46-A5D3-C49EED0A63F3}" type="slidenum">
              <a:rPr lang="en-US" altLang="en-US" sz="1000">
                <a:solidFill>
                  <a:srgbClr val="000000"/>
                </a:solidFill>
              </a:rPr>
              <a:pPr/>
              <a:t>49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24C452E-80EE-C6B1-E454-E7D3D2EB65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8275"/>
            <a:ext cx="9144000" cy="654050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Classification of Restructuring Approaches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A282E96-691A-8C21-8B79-3E27C4912C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Approaches involving code changes</a:t>
            </a:r>
          </a:p>
          <a:p>
            <a:pPr lvl="1">
              <a:defRPr/>
            </a:pPr>
            <a:r>
              <a:rPr lang="en-US" dirty="0"/>
              <a:t>Practices: Some examples of restructuring practices are: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with preprocessors.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Making code understandable by means of inspection.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Formatting code by adhering to standards and style guidelines.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Restructuring code for reusability.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Techniques: Some approaches are based on defined techniques.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Incremental restructuring</a:t>
            </a:r>
          </a:p>
          <a:p>
            <a:pPr lvl="2">
              <a:defRPr/>
            </a:pPr>
            <a:r>
              <a:rPr lang="en-US" altLang="en-US" dirty="0" err="1">
                <a:latin typeface="+mn-lt"/>
              </a:rPr>
              <a:t>Goto</a:t>
            </a:r>
            <a:r>
              <a:rPr lang="en-US" altLang="en-US" dirty="0">
                <a:latin typeface="+mn-lt"/>
              </a:rPr>
              <a:t>-less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Case-statement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Boolean flag approach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Tools</a:t>
            </a:r>
          </a:p>
          <a:p>
            <a:pPr lvl="2">
              <a:defRPr/>
            </a:pPr>
            <a:r>
              <a:rPr lang="en-US" altLang="en-US" i="1" dirty="0">
                <a:latin typeface="+mn-lt"/>
              </a:rPr>
              <a:t>Eclipse ID</a:t>
            </a:r>
            <a:r>
              <a:rPr lang="en-US" altLang="en-US" dirty="0">
                <a:latin typeface="+mn-lt"/>
              </a:rPr>
              <a:t>E, </a:t>
            </a:r>
            <a:r>
              <a:rPr lang="en-US" altLang="en-US" i="1" dirty="0" err="1">
                <a:latin typeface="+mn-lt"/>
              </a:rPr>
              <a:t>IntelliJ</a:t>
            </a:r>
            <a:r>
              <a:rPr lang="en-US" altLang="en-US" i="1" dirty="0">
                <a:latin typeface="+mn-lt"/>
              </a:rPr>
              <a:t> IDEA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jFactor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Refactorit</a:t>
            </a:r>
            <a:r>
              <a:rPr lang="en-US" altLang="en-US" dirty="0">
                <a:latin typeface="+mn-lt"/>
              </a:rPr>
              <a:t>, and </a:t>
            </a:r>
            <a:r>
              <a:rPr lang="en-US" altLang="en-US" i="1" dirty="0">
                <a:latin typeface="+mn-lt"/>
              </a:rPr>
              <a:t>Clone Doctor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E0D98-605E-0483-D773-33E108D9E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5</a:t>
            </a:fld>
            <a:endParaRPr lang="en-US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38F201-CBFB-CA0F-191E-98F0618BB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70042"/>
              </p:ext>
            </p:extLst>
          </p:nvPr>
        </p:nvGraphicFramePr>
        <p:xfrm>
          <a:off x="321276" y="543697"/>
          <a:ext cx="8497330" cy="5112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403">
                  <a:extLst>
                    <a:ext uri="{9D8B030D-6E8A-4147-A177-3AD203B41FA5}">
                      <a16:colId xmlns:a16="http://schemas.microsoft.com/office/drawing/2014/main" val="1624423460"/>
                    </a:ext>
                  </a:extLst>
                </a:gridCol>
                <a:gridCol w="7159927">
                  <a:extLst>
                    <a:ext uri="{9D8B030D-6E8A-4147-A177-3AD203B41FA5}">
                      <a16:colId xmlns:a16="http://schemas.microsoft.com/office/drawing/2014/main" val="747945498"/>
                    </a:ext>
                  </a:extLst>
                </a:gridCol>
              </a:tblGrid>
              <a:tr h="793704">
                <a:tc>
                  <a:txBody>
                    <a:bodyPr/>
                    <a:lstStyle/>
                    <a:p>
                      <a:r>
                        <a:rPr lang="en-IT" dirty="0"/>
                        <a:t>Team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Practicum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0100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05324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Automated Refactoring &amp; Clone Detection e Bugs Taxonomy in Infrastructure code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973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practicum e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progetto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relativi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 AIOps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6556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Architectural smells</a:t>
                      </a:r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64825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414404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874668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Community Smells in Action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76817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027651"/>
                  </a:ext>
                </a:extLst>
              </a:tr>
              <a:tr h="459844">
                <a:tc>
                  <a:txBody>
                    <a:bodyPr/>
                    <a:lstStyle/>
                    <a:p>
                      <a:r>
                        <a:rPr lang="en-IT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Monolith Decomposition in Action</a:t>
                      </a:r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7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17381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>
            <a:extLst>
              <a:ext uri="{FF2B5EF4-FFF2-40B4-BE49-F238E27FC236}">
                <a16:creationId xmlns:a16="http://schemas.microsoft.com/office/drawing/2014/main" id="{8DC304F1-31A3-15F2-58BE-7E50E5FCE4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E888280-A46F-D146-95C1-F9633A8494E2}" type="slidenum">
              <a:rPr lang="en-US" altLang="en-US" sz="1000">
                <a:solidFill>
                  <a:srgbClr val="000000"/>
                </a:solidFill>
              </a:rPr>
              <a:pPr/>
              <a:t>50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4C60EE9-1493-E4F9-9747-BCD8633541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04554CD-BAA7-3167-919E-63843CE8BB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Information-Hiding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Localization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a process of collecting the logically related computational resources in one physical module.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Functions, procedures, operations, and data types are computational resources.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By localizing computational resources into separate modules, programmers can restructure a program into a loosely coupled system of sufficiently independent modules.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Sometimes, localization is difficult to achieve.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 variable may be imported into a module by means of the </a:t>
            </a:r>
            <a:r>
              <a:rPr lang="en-US" altLang="en-US" i="1" dirty="0">
                <a:latin typeface="+mn-lt"/>
              </a:rPr>
              <a:t>include</a:t>
            </a:r>
            <a:r>
              <a:rPr lang="en-US" altLang="en-US" dirty="0">
                <a:latin typeface="+mn-lt"/>
              </a:rPr>
              <a:t> statement.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Data sharing among functions is not explicitly represented in source code.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9">
            <a:extLst>
              <a:ext uri="{FF2B5EF4-FFF2-40B4-BE49-F238E27FC236}">
                <a16:creationId xmlns:a16="http://schemas.microsoft.com/office/drawing/2014/main" id="{7E7A5F0B-471E-E706-F82D-D3A6080571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1A3A18D-5179-BD4C-A790-AD2E17A37840}" type="slidenum">
              <a:rPr lang="en-US" altLang="en-US" sz="1000">
                <a:solidFill>
                  <a:srgbClr val="000000"/>
                </a:solidFill>
              </a:rPr>
              <a:pPr/>
              <a:t>51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22C5735-E743-EF07-8708-895E3B594F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7EB490B-6A3A-5B93-B6BA-2D3A747CA75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Information Hiding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details of implementations of computational resources  can be hidden to make it easier to understand the program.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For example, a queue is a high level concept which can be implemented by means of a variety of low level data structures.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Singly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Doubly linked list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Arrays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 programmer can design a function by using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enqueue</a:t>
            </a:r>
            <a:r>
              <a:rPr lang="en-US" altLang="en-US" dirty="0">
                <a:latin typeface="+mn-lt"/>
              </a:rPr>
              <a:t> and </a:t>
            </a:r>
            <a:r>
              <a:rPr lang="en-US" altLang="en-US" i="1" dirty="0" err="1">
                <a:solidFill>
                  <a:srgbClr val="00B050"/>
                </a:solidFill>
                <a:latin typeface="+mn-lt"/>
              </a:rPr>
              <a:t>dequeue</a:t>
            </a:r>
            <a:r>
              <a:rPr lang="en-US" altLang="en-US" dirty="0">
                <a:latin typeface="+mn-lt"/>
              </a:rPr>
              <a:t> calls without any concern for their actual implementations.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9">
            <a:extLst>
              <a:ext uri="{FF2B5EF4-FFF2-40B4-BE49-F238E27FC236}">
                <a16:creationId xmlns:a16="http://schemas.microsoft.com/office/drawing/2014/main" id="{30C95EBB-D71D-2F2F-2715-6F454FF0E0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708452A-713C-E640-9F2B-D8D4291CAFA7}" type="slidenum">
              <a:rPr lang="en-US" altLang="en-US" sz="1000">
                <a:solidFill>
                  <a:srgbClr val="000000"/>
                </a:solidFill>
              </a:rPr>
              <a:pPr/>
              <a:t>52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C239765-4DB4-C6C4-1F88-158BF3BA41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2F87C3F-7802-C8F9-229D-EEFC2D9C43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Localization and Information Hiding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 restructuring process based on  localization of variables and functions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variables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global variables and functions which refer to those global variables into package-like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organization can be achieved by applying the concept of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closure</a:t>
            </a:r>
            <a:r>
              <a:rPr lang="en-US" altLang="en-US" dirty="0">
                <a:latin typeface="+mn-lt"/>
              </a:rPr>
              <a:t> of functions to a set of global variables.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leads to groups of functions and global variables referred to by those functions.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Localization of functions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Put locally called functions and the calling function in the same group.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Information hiding and hierarchical structuring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Organize groups of functions into hierarchical package structures based on the visibility of functions within groups.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Those functions and variables which are only externally referable and visible to other packages constitute the package specification.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9">
            <a:extLst>
              <a:ext uri="{FF2B5EF4-FFF2-40B4-BE49-F238E27FC236}">
                <a16:creationId xmlns:a16="http://schemas.microsoft.com/office/drawing/2014/main" id="{23901911-A69F-7799-292F-6771720CDC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CE2C5EA3-D2C9-5C4F-B8E3-92E8215C5692}" type="slidenum">
              <a:rPr lang="en-US" altLang="en-US" sz="1000">
                <a:solidFill>
                  <a:srgbClr val="000000"/>
                </a:solidFill>
              </a:rPr>
              <a:pPr/>
              <a:t>53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F8505F0-1458-1306-FE82-CF8F8713C3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077EEBC2-E5B2-445C-8443-209C62488E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706438"/>
            <a:ext cx="8813800" cy="24780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System Sandwich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This approach is applied to those software which cannot be restructured with any hope, but need to be retained for their outputs.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As illustrated in the figure below, write a new front-end interface and a new back-end data base so that: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it is easy to interface with the program; and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program’s outputs are recorded in a more structured way.</a:t>
            </a:r>
          </a:p>
        </p:txBody>
      </p:sp>
      <p:pic>
        <p:nvPicPr>
          <p:cNvPr id="63493" name="Picture 2" descr="C:\DataFebruary7\ASAGAR\PAPER\MYBOOK2\SEVBOOK\REFACT\sandwich.xfig.eps">
            <a:extLst>
              <a:ext uri="{FF2B5EF4-FFF2-40B4-BE49-F238E27FC236}">
                <a16:creationId xmlns:a16="http://schemas.microsoft.com/office/drawing/2014/main" id="{B77FD2D0-29B1-7A0B-5FCE-B618A44C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475038"/>
            <a:ext cx="5418138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B5720F7-C881-CF19-2EBE-C11C857EF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5668963"/>
            <a:ext cx="7889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CA" altLang="en-US" b="0" dirty="0">
                <a:solidFill>
                  <a:srgbClr val="0000FF"/>
                </a:solidFill>
                <a:latin typeface="+mn-lt"/>
              </a:rPr>
              <a:t>System sandwich approach to software restructuring. The arrows represent the flow of data and/or commands.</a:t>
            </a:r>
            <a:endParaRPr lang="en-CA" altLang="en-US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9">
            <a:extLst>
              <a:ext uri="{FF2B5EF4-FFF2-40B4-BE49-F238E27FC236}">
                <a16:creationId xmlns:a16="http://schemas.microsoft.com/office/drawing/2014/main" id="{BC9245E5-9050-4B2E-6CF3-D0E3A4D480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3F9E9E25-745C-7342-B1C2-EE9FDE0B3DBB}" type="slidenum">
              <a:rPr lang="en-US" altLang="en-US" sz="1000">
                <a:solidFill>
                  <a:srgbClr val="000000"/>
                </a:solidFill>
              </a:rPr>
              <a:pPr/>
              <a:t>54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420A4AE-1E91-A459-2F21-9A04039F7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F9B5449-5CB1-3E91-5C1F-9AEA39AA4C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Software modularization is an important design step. 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r>
              <a:rPr lang="en-US" altLang="en-US" dirty="0">
                <a:latin typeface="+mn-lt"/>
              </a:rPr>
              <a:t> A program can be </a:t>
            </a:r>
            <a:r>
              <a:rPr lang="en-US" altLang="en-US" dirty="0" err="1">
                <a:latin typeface="+mn-lt"/>
              </a:rPr>
              <a:t>remodularized</a:t>
            </a:r>
            <a:r>
              <a:rPr lang="en-US" altLang="en-US" dirty="0">
                <a:latin typeface="+mn-lt"/>
              </a:rPr>
              <a:t> in two ways.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System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top-down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Partition the program into smaller modules, as illustrated in Fig. 7.12.</a:t>
            </a:r>
          </a:p>
          <a:p>
            <a:pPr marL="1371600" lvl="3" indent="0">
              <a:buFontTx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Entity level </a:t>
            </a:r>
            <a:r>
              <a:rPr lang="en-US" altLang="en-US" dirty="0" err="1">
                <a:latin typeface="+mn-lt"/>
              </a:rPr>
              <a:t>remodularization</a:t>
            </a:r>
            <a:endParaRPr lang="en-US" altLang="en-US" dirty="0">
              <a:latin typeface="+mn-lt"/>
            </a:endParaRPr>
          </a:p>
          <a:p>
            <a:pPr lvl="3">
              <a:defRPr/>
            </a:pPr>
            <a:r>
              <a:rPr lang="en-US" altLang="en-US" dirty="0">
                <a:latin typeface="+mn-lt"/>
              </a:rPr>
              <a:t>This is a bottom-up approach.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Group a  program’s entities to form larger modules.</a:t>
            </a:r>
          </a:p>
          <a:p>
            <a:pPr marL="457200" lvl="1" indent="0">
              <a:buFontTx/>
              <a:buNone/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10DF8DE8-7CFA-CCC0-3433-301388EC3E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2075"/>
            <a:ext cx="9144000" cy="758825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5081AB82-2949-11EE-3407-2FAF34AC9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518BF8DB-98EB-4A45-888D-A2CCF0CAFE13}" type="slidenum">
              <a:rPr lang="en-US" altLang="en-US" sz="1000">
                <a:solidFill>
                  <a:srgbClr val="000000"/>
                </a:solidFill>
              </a:rPr>
              <a:pPr/>
              <a:t>55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6554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07928A1B-7BCC-480C-9D48-B4B671C3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850900"/>
            <a:ext cx="6129337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2">
            <a:extLst>
              <a:ext uri="{FF2B5EF4-FFF2-40B4-BE49-F238E27FC236}">
                <a16:creationId xmlns:a16="http://schemas.microsoft.com/office/drawing/2014/main" id="{A478DF5F-4E78-0208-6410-698112B8E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4922838"/>
            <a:ext cx="760888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	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9">
            <a:extLst>
              <a:ext uri="{FF2B5EF4-FFF2-40B4-BE49-F238E27FC236}">
                <a16:creationId xmlns:a16="http://schemas.microsoft.com/office/drawing/2014/main" id="{C480653E-E527-9F19-D9AB-2065CAF72F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D2C489D0-B3C2-CB47-88B4-048736FF536E}" type="slidenum">
              <a:rPr lang="en-US" altLang="en-US" sz="1000">
                <a:solidFill>
                  <a:srgbClr val="000000"/>
                </a:solidFill>
              </a:rPr>
              <a:pPr/>
              <a:t>56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777B1B7C-157E-9F92-4F85-813F239F9F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029DE7E-849F-CE4D-1BA0-157AEDFD64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The concept of clustering is key to modularization.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Clusters are defined as continuous regions of space containing a relatively high density of points, separated from other such regions by regions containing a relatively low density of points.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Modularization is defined as the clustering of large amount of entities in groups in such a way that the entities in one group are more closely related, based on some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similarity metrics</a:t>
            </a:r>
            <a:r>
              <a:rPr lang="en-US" altLang="en-US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While applying the idea of clustering, two factors are taken into account: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similarity metrics to consider?</a:t>
            </a:r>
          </a:p>
          <a:p>
            <a:pPr marL="1828800" lvl="4" indent="0">
              <a:buFont typeface="Wingdings" pitchFamily="2" charset="2"/>
              <a:buNone/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What clustering algorithm to use?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9">
            <a:extLst>
              <a:ext uri="{FF2B5EF4-FFF2-40B4-BE49-F238E27FC236}">
                <a16:creationId xmlns:a16="http://schemas.microsoft.com/office/drawing/2014/main" id="{4C1EDE84-8A1B-5547-AC65-DFEBA1013E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0A8A684-4B6E-4D44-8BBB-5E08A946D9A9}" type="slidenum">
              <a:rPr lang="en-US" altLang="en-US" sz="1000">
                <a:solidFill>
                  <a:srgbClr val="000000"/>
                </a:solidFill>
              </a:rPr>
              <a:pPr/>
              <a:t>57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55512376-EE1D-0E8E-0F03-66B5DDA6BF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FE2E2F3-DEED-19A4-B73F-4A8C6A6220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Similarity metrics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Distance measures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Euclidean distance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Manhattan distance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Association coefficients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Simple matching coefficient</a:t>
            </a:r>
          </a:p>
          <a:p>
            <a:pPr lvl="3"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Examples of association coefficients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Let x and y be two entities. Let: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a = # of features present for both x and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b = # of features present for x but not y.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c = # of features present for y but not x.</a:t>
            </a:r>
          </a:p>
          <a:p>
            <a:pPr marL="1371600" lvl="3" indent="0">
              <a:buFontTx/>
              <a:buNone/>
              <a:defRPr/>
            </a:pPr>
            <a:r>
              <a:rPr lang="en-US" altLang="en-US" dirty="0">
                <a:latin typeface="+mn-lt"/>
              </a:rPr>
              <a:t> d = # of features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not</a:t>
            </a:r>
            <a:r>
              <a:rPr lang="en-US" altLang="en-US" dirty="0">
                <a:latin typeface="+mn-lt"/>
              </a:rPr>
              <a:t> present for both x and y.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Simple matching coefficient: simple(x, y) = (a + d)/(a + b + c + d).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 coefficient: </a:t>
            </a:r>
            <a:r>
              <a:rPr lang="en-US" altLang="en-US" dirty="0" err="1">
                <a:latin typeface="+mn-lt"/>
              </a:rPr>
              <a:t>Jaccard</a:t>
            </a:r>
            <a:r>
              <a:rPr lang="en-US" altLang="en-US" dirty="0">
                <a:latin typeface="+mn-lt"/>
              </a:rPr>
              <a:t>(x, y) = a/(a + b + c).  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9">
            <a:extLst>
              <a:ext uri="{FF2B5EF4-FFF2-40B4-BE49-F238E27FC236}">
                <a16:creationId xmlns:a16="http://schemas.microsoft.com/office/drawing/2014/main" id="{B2184E76-8338-15FE-5A1E-011FCC4FE0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26146B4-AB50-F84F-AD70-1AA725C8CC9D}" type="slidenum">
              <a:rPr lang="en-US" altLang="en-US" sz="1000">
                <a:solidFill>
                  <a:srgbClr val="000000"/>
                </a:solidFill>
              </a:rPr>
              <a:pPr/>
              <a:t>58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F15F735C-8DEE-345B-B4DA-49057E6657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53354EF6-6F11-4855-6E38-BA37DE8798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5770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Clustering algorithms: </a:t>
            </a:r>
            <a:r>
              <a:rPr lang="en-US" altLang="en-US" dirty="0">
                <a:solidFill>
                  <a:srgbClr val="FF00FF"/>
                </a:solidFill>
                <a:latin typeface="+mn-lt"/>
              </a:rPr>
              <a:t>three broad techniques</a:t>
            </a:r>
            <a:r>
              <a:rPr lang="en-US" altLang="en-US" dirty="0">
                <a:latin typeface="+mn-lt"/>
              </a:rPr>
              <a:t> applied.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Graph theoretical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Construction algorithms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Optimization algorithms (aka iterative and improvement algorithms)</a:t>
            </a:r>
          </a:p>
          <a:p>
            <a:pPr lvl="2">
              <a:defRPr/>
            </a:pPr>
            <a:r>
              <a:rPr lang="en-US" altLang="en-US" dirty="0">
                <a:latin typeface="+mn-lt"/>
              </a:rPr>
              <a:t>Hierarchical algorithms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Divisive algorithms            (See Figure 7.12) 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Agglomerative algorithms (See Figure 7.13)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r>
              <a:rPr lang="en-US" altLang="en-US" dirty="0">
                <a:latin typeface="+mn-lt"/>
              </a:rPr>
              <a:t>The clustering produced by a hierarchical algorithm can be visualized in a </a:t>
            </a:r>
            <a:r>
              <a:rPr lang="en-US" altLang="en-US" i="1" dirty="0" err="1">
                <a:solidFill>
                  <a:srgbClr val="FF00FF"/>
                </a:solidFill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.</a:t>
            </a:r>
          </a:p>
          <a:p>
            <a:pPr lvl="3">
              <a:defRPr/>
            </a:pPr>
            <a:r>
              <a:rPr lang="en-US" altLang="en-US" dirty="0">
                <a:latin typeface="+mn-lt"/>
              </a:rPr>
              <a:t>The </a:t>
            </a:r>
            <a:r>
              <a:rPr lang="en-US" altLang="en-US" dirty="0" err="1">
                <a:latin typeface="+mn-lt"/>
              </a:rPr>
              <a:t>dendogram</a:t>
            </a:r>
            <a:r>
              <a:rPr lang="en-US" altLang="en-US" dirty="0">
                <a:latin typeface="+mn-lt"/>
              </a:rPr>
              <a:t> representation of the hierarchy in Fig. 12 has been shown in Fig. 7.14.</a:t>
            </a:r>
          </a:p>
          <a:p>
            <a:pPr lvl="2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9">
            <a:extLst>
              <a:ext uri="{FF2B5EF4-FFF2-40B4-BE49-F238E27FC236}">
                <a16:creationId xmlns:a16="http://schemas.microsoft.com/office/drawing/2014/main" id="{BB34DB51-1789-C7A9-A42D-9F9AE264919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774E5E57-82AE-3545-A995-B1076AB5D52D}" type="slidenum">
              <a:rPr lang="en-US" altLang="en-US" sz="1000">
                <a:solidFill>
                  <a:srgbClr val="000000"/>
                </a:solidFill>
              </a:rPr>
              <a:pPr/>
              <a:t>59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9DE6533F-03CA-D824-7EEE-58151730A4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93796927-4B72-7D1B-50D4-C8D4610890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8966200" cy="1092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+mn-lt"/>
              </a:rPr>
              <a:t>Clustering Approach (Contd.)</a:t>
            </a:r>
          </a:p>
          <a:p>
            <a:pPr lvl="1">
              <a:defRPr/>
            </a:pPr>
            <a:r>
              <a:rPr lang="en-US" altLang="en-US" dirty="0">
                <a:latin typeface="+mn-lt"/>
              </a:rPr>
              <a:t>  The general structure of an agglomerative algorithm  </a:t>
            </a:r>
          </a:p>
          <a:p>
            <a:pPr lvl="3">
              <a:defRPr/>
            </a:pPr>
            <a:endParaRPr lang="en-US" altLang="en-US" dirty="0">
              <a:latin typeface="+mn-lt"/>
            </a:endParaRPr>
          </a:p>
          <a:p>
            <a:pPr lvl="2">
              <a:defRPr/>
            </a:pPr>
            <a:endParaRPr lang="en-US" altLang="en-US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797BF-84F9-5C54-8E07-B2E3413EFF8D}"/>
              </a:ext>
            </a:extLst>
          </p:cNvPr>
          <p:cNvSpPr/>
          <p:nvPr/>
        </p:nvSpPr>
        <p:spPr>
          <a:xfrm>
            <a:off x="563563" y="1839913"/>
            <a:ext cx="8580437" cy="28622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IF there are N entities, begin with N clusters such that each 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 cluster contains a unique entity.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Compute the similarities between the clusters.</a:t>
            </a:r>
          </a:p>
          <a:p>
            <a:pPr>
              <a:defRPr/>
            </a:pPr>
            <a:endParaRPr lang="en-CA" b="0" dirty="0">
              <a:solidFill>
                <a:srgbClr val="000000"/>
              </a:solidFill>
              <a:latin typeface="+mn-lt"/>
            </a:endParaRP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2.   WHILE there is more than a cluster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DO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Find the most similar pair of clusters and merge them into a single cluster.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     </a:t>
            </a:r>
            <a:r>
              <a:rPr lang="en-CA" b="0" dirty="0" err="1">
                <a:solidFill>
                  <a:srgbClr val="000000"/>
                </a:solidFill>
                <a:latin typeface="+mn-lt"/>
              </a:rPr>
              <a:t>Recompute</a:t>
            </a:r>
            <a:r>
              <a:rPr lang="en-CA" b="0" dirty="0">
                <a:solidFill>
                  <a:srgbClr val="000000"/>
                </a:solidFill>
                <a:latin typeface="+mn-lt"/>
              </a:rPr>
              <a:t> the similarities between the clusters.</a:t>
            </a:r>
          </a:p>
          <a:p>
            <a:pPr>
              <a:defRPr/>
            </a:pPr>
            <a:r>
              <a:rPr lang="en-CA" b="0" dirty="0">
                <a:solidFill>
                  <a:srgbClr val="000000"/>
                </a:solidFill>
                <a:latin typeface="+mn-lt"/>
              </a:rPr>
              <a:t>      END</a:t>
            </a:r>
            <a:endParaRPr lang="en-CA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9E8F9-2890-AF23-520D-972613B9B3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41EA-7553-2D4E-BCE7-0B597DE59345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5283F-1AAD-FE96-C42C-6258A9F6E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23248"/>
            <a:ext cx="9199801" cy="2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4569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22CE9C97-2711-B99C-1E83-C4AF0A0846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2563"/>
            <a:ext cx="9144000" cy="685800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>
              <a:solidFill>
                <a:srgbClr val="0000FF"/>
              </a:solidFill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19E92339-1B05-C785-0F6B-B18B4098D5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83CE7F1C-A71C-6D48-8E10-DA193F895B6A}" type="slidenum">
              <a:rPr lang="en-US" altLang="en-US" sz="1000">
                <a:solidFill>
                  <a:srgbClr val="000000"/>
                </a:solidFill>
              </a:rPr>
              <a:pPr/>
              <a:t>60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0660" name="Picture 2" descr="C:\DataFebruary7\ASAGAR\PAPER\MYBOOK2\SEVBOOK\REFACT\modsystemlev.xfig.eps">
            <a:extLst>
              <a:ext uri="{FF2B5EF4-FFF2-40B4-BE49-F238E27FC236}">
                <a16:creationId xmlns:a16="http://schemas.microsoft.com/office/drawing/2014/main" id="{EF512151-C2BE-5EDE-8036-BC9CDE9F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209675"/>
            <a:ext cx="4956175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2">
            <a:extLst>
              <a:ext uri="{FF2B5EF4-FFF2-40B4-BE49-F238E27FC236}">
                <a16:creationId xmlns:a16="http://schemas.microsoft.com/office/drawing/2014/main" id="{E3252512-3430-798B-2E7E-B13D76511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4770438"/>
            <a:ext cx="760888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system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Arrows represent progression from one level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to the next.</a:t>
            </a:r>
            <a:endParaRPr lang="en-CA" altLang="en-US" dirty="0">
              <a:solidFill>
                <a:srgbClr val="0000FF"/>
              </a:solidFill>
            </a:endParaRPr>
          </a:p>
        </p:txBody>
      </p:sp>
      <p:pic>
        <p:nvPicPr>
          <p:cNvPr id="70662" name="Picture 2" descr="C:\DataFebruary7\ASAGAR\PAPER\MYBOOK2\SEVBOOK\REFACT\dendogram.xfig.eps">
            <a:extLst>
              <a:ext uri="{FF2B5EF4-FFF2-40B4-BE49-F238E27FC236}">
                <a16:creationId xmlns:a16="http://schemas.microsoft.com/office/drawing/2014/main" id="{F58A29FF-287F-C712-B7DC-E0BE3032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1185863"/>
            <a:ext cx="240506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Rectangle 2">
            <a:extLst>
              <a:ext uri="{FF2B5EF4-FFF2-40B4-BE49-F238E27FC236}">
                <a16:creationId xmlns:a16="http://schemas.microsoft.com/office/drawing/2014/main" id="{C4C71CAD-F79D-E966-E77E-B2B329EE0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9638" y="4073525"/>
            <a:ext cx="34607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 err="1">
                <a:solidFill>
                  <a:srgbClr val="0000FF"/>
                </a:solidFill>
              </a:rPr>
              <a:t>Dendogram</a:t>
            </a:r>
            <a:r>
              <a:rPr lang="en-CA" altLang="en-US" b="0" dirty="0">
                <a:solidFill>
                  <a:srgbClr val="0000FF"/>
                </a:solidFill>
              </a:rPr>
              <a:t> representation of the </a:t>
            </a:r>
            <a:r>
              <a:rPr lang="en-CA" altLang="en-US" b="0" dirty="0" err="1">
                <a:solidFill>
                  <a:srgbClr val="0000FF"/>
                </a:solidFill>
              </a:rPr>
              <a:t>remodularisation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A0C07514-7A2B-D9A5-F080-70A03CB749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6525"/>
            <a:ext cx="9144000" cy="655638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dirty="0">
                <a:latin typeface="Times New Roman" panose="02020603050405020304" pitchFamily="18" charset="0"/>
              </a:rPr>
            </a:br>
            <a:endParaRPr lang="en-CA" altLang="en-US" dirty="0"/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ABC317C-4F46-2705-1D76-59D4DDDE0D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64285657-AE04-0D42-8A04-8C2150E3F814}" type="slidenum">
              <a:rPr lang="en-US" altLang="en-US" sz="1000">
                <a:solidFill>
                  <a:srgbClr val="000000"/>
                </a:solidFill>
              </a:rPr>
              <a:pPr/>
              <a:t>61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71684" name="Picture 2" descr="C:\DataFebruary7\ASAGAR\PAPER\MYBOOK2\SEVBOOK\REFACT\modentitylev.xfig.eps">
            <a:extLst>
              <a:ext uri="{FF2B5EF4-FFF2-40B4-BE49-F238E27FC236}">
                <a16:creationId xmlns:a16="http://schemas.microsoft.com/office/drawing/2014/main" id="{6B255D8F-E6BE-4A8E-9D7F-B2C2E8AF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090613"/>
            <a:ext cx="5997575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2">
            <a:extLst>
              <a:ext uri="{FF2B5EF4-FFF2-40B4-BE49-F238E27FC236}">
                <a16:creationId xmlns:a16="http://schemas.microsoft.com/office/drawing/2014/main" id="{E54C4F34-F8E1-DC56-D3B0-AE087FEB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5232400"/>
            <a:ext cx="72263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CA" altLang="en-US" b="0" dirty="0">
                <a:solidFill>
                  <a:srgbClr val="0000FF"/>
                </a:solidFill>
              </a:rPr>
              <a:t>Illustration of entity level </a:t>
            </a:r>
            <a:r>
              <a:rPr lang="en-CA" altLang="en-US" b="0" dirty="0" err="1">
                <a:solidFill>
                  <a:srgbClr val="0000FF"/>
                </a:solidFill>
              </a:rPr>
              <a:t>remodularization</a:t>
            </a:r>
            <a:r>
              <a:rPr lang="en-CA" altLang="en-US" b="0" dirty="0">
                <a:solidFill>
                  <a:srgbClr val="0000FF"/>
                </a:solidFill>
              </a:rPr>
              <a:t>. 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Bullets represent low level entities.</a:t>
            </a:r>
          </a:p>
          <a:p>
            <a:r>
              <a:rPr lang="en-CA" altLang="en-US" b="0" dirty="0">
                <a:solidFill>
                  <a:srgbClr val="0000FF"/>
                </a:solidFill>
              </a:rPr>
              <a:t>                    Dotted shapes represent modules.</a:t>
            </a:r>
            <a:endParaRPr lang="en-CA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9">
            <a:extLst>
              <a:ext uri="{FF2B5EF4-FFF2-40B4-BE49-F238E27FC236}">
                <a16:creationId xmlns:a16="http://schemas.microsoft.com/office/drawing/2014/main" id="{A677F33B-2E00-2F87-7365-11FCE4E585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anose="02020603050405020304" pitchFamily="18" charset="0"/>
              </a:defRPr>
            </a:lvl9pPr>
          </a:lstStyle>
          <a:p>
            <a:fld id="{A38D36A3-1D21-1649-A77F-AF24A1904FDB}" type="slidenum">
              <a:rPr lang="en-US" altLang="en-US" sz="1000">
                <a:solidFill>
                  <a:srgbClr val="000000"/>
                </a:solidFill>
              </a:rPr>
              <a:pPr/>
              <a:t>62</a:t>
            </a:fld>
            <a:endParaRPr lang="en-US" altLang="en-US" sz="1000">
              <a:solidFill>
                <a:srgbClr val="000000"/>
              </a:solidFill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41C3F6D4-F770-6968-0E25-6FB7055F8B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6363"/>
            <a:ext cx="9144000" cy="671512"/>
          </a:xfrm>
        </p:spPr>
        <p:txBody>
          <a:bodyPr/>
          <a:lstStyle/>
          <a:p>
            <a:pPr marL="342900" indent="-342900"/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Restructuring Techniques</a:t>
            </a:r>
            <a:br>
              <a:rPr lang="en-US" altLang="en-US" sz="2800" dirty="0">
                <a:latin typeface="Times New Roman" panose="02020603050405020304" pitchFamily="18" charset="0"/>
              </a:rPr>
            </a:b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175F9D4-EE63-7A8F-020C-B5E2DCFF0C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706438"/>
            <a:ext cx="9144000" cy="57705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dirty="0">
                <a:latin typeface="+mn-lt"/>
              </a:rPr>
              <a:t>Program Slicing Approach </a:t>
            </a:r>
          </a:p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Two kinds of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Backward slicing</a:t>
            </a:r>
            <a:r>
              <a:rPr lang="en-US" altLang="en-US" dirty="0">
                <a:latin typeface="+mn-lt"/>
              </a:rPr>
              <a:t>: The set of statements that can affect the value of a variable at some point of interest in a program is called a backward slice.</a:t>
            </a:r>
          </a:p>
          <a:p>
            <a:pPr lvl="2">
              <a:defRPr/>
            </a:pPr>
            <a:r>
              <a:rPr lang="en-US" altLang="en-US" dirty="0">
                <a:solidFill>
                  <a:srgbClr val="00B050"/>
                </a:solidFill>
                <a:latin typeface="+mn-lt"/>
              </a:rPr>
              <a:t>Forward slicing</a:t>
            </a:r>
            <a:r>
              <a:rPr lang="en-US" altLang="en-US" dirty="0">
                <a:latin typeface="+mn-lt"/>
              </a:rPr>
              <a:t>: The set of statements that are likely to be affected by the value of a variable at some point of interest in a program is called  a forward slide.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A key idea in program slicing</a:t>
            </a:r>
          </a:p>
          <a:p>
            <a:pPr lvl="2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 Identify and extract a cohesive subset of statements from a program.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Therefore, if a module supports multiple functionalities, a portion of the code can be extracted to form a new module.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Large functions can be decomposed into smaller functions by means of program slicing to restructure programs.</a:t>
            </a: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  <a:p>
            <a:pPr lvl="1">
              <a:defRPr/>
            </a:pPr>
            <a:endParaRPr lang="en-US" altLang="en-US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0D4117AB-DAF7-9BB4-85A0-BE2ECEEC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Danger!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FFDE9528-88F7-9D2A-6364-F4E9E886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LIKELY introduces problems, because anytime you modify software you may well introduce bugs!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Refactoring adds risk!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It’s expensive – we’re spending time in development, but not “seeing” any external differences? 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And we still must retest?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</a:rPr>
              <a:t>Why are we doing this?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FB535478-5069-3832-B921-47FDBB50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Motivation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2EA213-2994-B925-761A-43DA9412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 sz="3600">
                <a:ea typeface="ＭＳ Ｐゴシック" panose="020B0600070205080204" pitchFamily="34" charset="-128"/>
              </a:rPr>
              <a:t>How do I identify code to refactor?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081CAE54-D0F1-8A32-FE85-AE2F3330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5" y="1271752"/>
            <a:ext cx="8966200" cy="5259223"/>
          </a:xfrm>
        </p:spPr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Martin Fowler uses “code smells” to identify when to refactor.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Code smells are bad things done in code, somewhat like bad patterns in code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people have tied code smells to the specific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to fix the smell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0724" name="Footer Placeholder 3">
            <a:extLst>
              <a:ext uri="{FF2B5EF4-FFF2-40B4-BE49-F238E27FC236}">
                <a16:creationId xmlns:a16="http://schemas.microsoft.com/office/drawing/2014/main" id="{2BD96FB7-C815-812A-5A85-E8B4A42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E298-76D0-CCE8-E443-9FF7EF12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ollage of images of furniture and chairs&#10;&#10;Description automatically generated">
            <a:extLst>
              <a:ext uri="{FF2B5EF4-FFF2-40B4-BE49-F238E27FC236}">
                <a16:creationId xmlns:a16="http://schemas.microsoft.com/office/drawing/2014/main" id="{96D5191E-2958-F25F-A440-2B894508D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000" y="153464"/>
            <a:ext cx="7977526" cy="5800561"/>
          </a:xfrm>
        </p:spPr>
      </p:pic>
    </p:spTree>
    <p:extLst>
      <p:ext uri="{BB962C8B-B14F-4D97-AF65-F5344CB8AC3E}">
        <p14:creationId xmlns:p14="http://schemas.microsoft.com/office/powerpoint/2010/main" val="9427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1AE5-C43A-3DA4-6D8A-2A080604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525BFC8F-044D-47D1-C46C-BD69E01EF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48" y="437790"/>
            <a:ext cx="9021452" cy="5756112"/>
          </a:xfrm>
        </p:spPr>
      </p:pic>
    </p:spTree>
    <p:extLst>
      <p:ext uri="{BB962C8B-B14F-4D97-AF65-F5344CB8AC3E}">
        <p14:creationId xmlns:p14="http://schemas.microsoft.com/office/powerpoint/2010/main" val="2688384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B3A8-AF82-288C-210D-18F7C193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baby in diaper and a baby in a diaper&#10;&#10;Description automatically generated">
            <a:extLst>
              <a:ext uri="{FF2B5EF4-FFF2-40B4-BE49-F238E27FC236}">
                <a16:creationId xmlns:a16="http://schemas.microsoft.com/office/drawing/2014/main" id="{C83D15BB-D183-70BC-CC41-5DA235C9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55" y="96904"/>
            <a:ext cx="8918092" cy="5474337"/>
          </a:xfrm>
        </p:spPr>
      </p:pic>
    </p:spTree>
    <p:extLst>
      <p:ext uri="{BB962C8B-B14F-4D97-AF65-F5344CB8AC3E}">
        <p14:creationId xmlns:p14="http://schemas.microsoft.com/office/powerpoint/2010/main" val="1007325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sheet with red text&#10;&#10;Description automatically generated">
            <a:extLst>
              <a:ext uri="{FF2B5EF4-FFF2-40B4-BE49-F238E27FC236}">
                <a16:creationId xmlns:a16="http://schemas.microsoft.com/office/drawing/2014/main" id="{59103D41-34B9-D6F0-465D-8A751B0D2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62" y="204375"/>
            <a:ext cx="6737771" cy="5706724"/>
          </a:xfrm>
        </p:spPr>
      </p:pic>
    </p:spTree>
    <p:extLst>
      <p:ext uri="{BB962C8B-B14F-4D97-AF65-F5344CB8AC3E}">
        <p14:creationId xmlns:p14="http://schemas.microsoft.com/office/powerpoint/2010/main" val="3093222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9510C84-B3AC-65F7-D511-54899177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39B39364-BB01-6EBA-9809-A9C89229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Duplicated Code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bad because if you modify one instance of duplicated code but not the others, you (may) have introduced a bug!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long methods are more difﬁcult to understand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performance concerns with respect to lots of short methods are largely obsolete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6E2A3809-09E8-2A19-405C-8E5121B7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8BF534B-9FF0-93F8-F5CA-8136229C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5CD38A22-35BE-E97C-86DB-B851D09B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Time and money cause you to take shortcuts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ACD659-8151-BE26-AFE3-A067A28AF192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B3100F3-22ED-73C5-ABFA-0F665E36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FB523B18-01B3-437A-6FE3-AC63E4AA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F56415A1-58E5-578B-EBEB-D3A053107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Large Class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classes try to do too much, which reduces cohesion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Long Parameter List 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hard to understand, can become inconsistent </a:t>
            </a:r>
          </a:p>
          <a:p>
            <a:pPr eaLnBrk="1" hangingPunct="1"/>
            <a:r>
              <a:rPr lang="en-US" altLang="en-IT" b="1">
                <a:ea typeface="ＭＳ Ｐゴシック" panose="020B0600070205080204" pitchFamily="34" charset="-128"/>
              </a:rPr>
              <a:t>Divergent Change</a:t>
            </a:r>
          </a:p>
          <a:p>
            <a:pPr lvl="1" eaLnBrk="1" hangingPunct="1"/>
            <a:r>
              <a:rPr lang="en-US" altLang="en-IT" b="1">
                <a:ea typeface="ＭＳ Ｐゴシック" panose="020B0600070205080204" pitchFamily="34" charset="-128"/>
              </a:rPr>
              <a:t>Related to cohesion: symptom: one type of change requires changing one subset of methods; another type of change requires changing another subset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2772" name="Footer Placeholder 3">
            <a:extLst>
              <a:ext uri="{FF2B5EF4-FFF2-40B4-BE49-F238E27FC236}">
                <a16:creationId xmlns:a16="http://schemas.microsoft.com/office/drawing/2014/main" id="{1F1D3F62-2E6B-0AC4-1E14-2D323249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E34BFB0F-A1F9-04D1-8C02-C80EF0CA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BABDB8D7-CDCD-F708-46BC-301235A4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Lazy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class that no longer “pays its way”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e.g. may be a class that was downsized by a previous refactoring, or represented planned functionality that did not pan out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Speculative Generality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“Oh I think we need the ability to do this kind of thing someday”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Temporary Field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An attribute of an object is only set in certain circumstances; but an object should need all of its attributes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AF555DCF-A69A-B418-9562-BFD85990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Code Smells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22D1BCB-D86F-7CB8-467B-3352A4B7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63ACD0F4-23C5-7593-BDDF-CB087551E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Data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These are classes that have ﬁelds, getting and setting methods for the ﬁelds, and nothing else; they are data holders, but objects should be about data AND behavior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Refused Bequest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A subclass ignores most of the functionality provided by its superclass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Subclass may not pass the “IS-A” test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(!)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Comments are sometimes used to hide bad code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“…comments often are used as a deodorant” (!)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34820" name="Footer Placeholder 3">
            <a:extLst>
              <a:ext uri="{FF2B5EF4-FFF2-40B4-BE49-F238E27FC236}">
                <a16:creationId xmlns:a16="http://schemas.microsoft.com/office/drawing/2014/main" id="{6C023CAF-6D36-42F6-2447-A00C5D20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Many more code smells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03EC4987-E422-1915-5510-C6D03B08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Many more code smells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295AE5A8-7CDA-AC82-2BA1-0CDDE6A02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Many more smells at: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2"/>
              </a:rPr>
              <a:t>http://c2.com/cgi/wiki?CodeSmell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Given a smell, what </a:t>
            </a:r>
            <a:r>
              <a:rPr lang="en-US" altLang="en-IT" dirty="0" err="1">
                <a:ea typeface="ＭＳ Ｐゴシック" panose="020B0600070205080204" pitchFamily="34" charset="-128"/>
              </a:rPr>
              <a:t>refactorings</a:t>
            </a:r>
            <a:r>
              <a:rPr lang="en-US" altLang="en-IT" dirty="0">
                <a:ea typeface="ＭＳ Ｐゴシック" panose="020B0600070205080204" pitchFamily="34" charset="-128"/>
              </a:rPr>
              <a:t> are likely applicable?</a:t>
            </a:r>
          </a:p>
          <a:p>
            <a:pPr lvl="1" eaLnBrk="1" hangingPunct="1"/>
            <a:r>
              <a:rPr lang="en-US" altLang="en-IT" dirty="0">
                <a:ea typeface="ＭＳ Ｐゴシック" panose="020B0600070205080204" pitchFamily="34" charset="-128"/>
                <a:hlinkClick r:id="rId3"/>
              </a:rPr>
              <a:t>http://wiki.java.net/bin/view/People/SmellsToRefactorings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5844" name="Footer Placeholder 3">
            <a:extLst>
              <a:ext uri="{FF2B5EF4-FFF2-40B4-BE49-F238E27FC236}">
                <a16:creationId xmlns:a16="http://schemas.microsoft.com/office/drawing/2014/main" id="{DFE49C75-555E-7173-C43E-92122B88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Why use them?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1957C711-1815-F74E-3B07-03F1C01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use them?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A2C09D79-C850-B18A-6A99-E0440447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 and refactoring are techniques to help you discover problems in design and implementation and apply known solutions to these problems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Should they be used all the time? You should always think about them, but only apply them when they make sense… sometimes you need a long method… but think about it to make sure!</a:t>
            </a:r>
          </a:p>
        </p:txBody>
      </p:sp>
      <p:sp>
        <p:nvSpPr>
          <p:cNvPr id="38916" name="Footer Placeholder 3">
            <a:extLst>
              <a:ext uri="{FF2B5EF4-FFF2-40B4-BE49-F238E27FC236}">
                <a16:creationId xmlns:a16="http://schemas.microsoft.com/office/drawing/2014/main" id="{909BE8D3-D600-3A1E-55F2-189D0C2A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Adding safety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B95FC8D0-BBA7-B515-E39B-6A0891FD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Adding safety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5CB1393C-7C3B-AE9B-B332-B9B322FE2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Remember that making these changes incurs some risk of introducing bugs!</a:t>
            </a: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To reduce that risk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You must test constantly – using automated tests wherever possible</a:t>
            </a: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refactoring patterns – I’ve shown you two… there are more.. many more! </a:t>
            </a:r>
          </a:p>
          <a:p>
            <a:pPr lvl="2" eaLnBrk="1" hangingPunct="1"/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IT">
                <a:ea typeface="ＭＳ Ｐゴシック" panose="020B0600070205080204" pitchFamily="34" charset="-128"/>
              </a:rPr>
              <a:t>Use tools! Netbeans and Eclipse both support basic refactoring (http://wiki.netbeans.org/Refactoring)</a:t>
            </a:r>
          </a:p>
        </p:txBody>
      </p:sp>
      <p:sp>
        <p:nvSpPr>
          <p:cNvPr id="39940" name="Footer Placeholder 3">
            <a:extLst>
              <a:ext uri="{FF2B5EF4-FFF2-40B4-BE49-F238E27FC236}">
                <a16:creationId xmlns:a16="http://schemas.microsoft.com/office/drawing/2014/main" id="{88DA897A-9CE2-5F2A-D320-E6DFD30F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Question from your boss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233CF1AD-7901-7161-6D7E-F54A62A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ea typeface="ＭＳ Ｐゴシック" panose="020B0600070205080204" pitchFamily="34" charset="-128"/>
              </a:rPr>
              <a:t>Question for your boss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D2E5643B-7256-0726-83A5-CE45C09AD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IT" sz="2000">
                <a:ea typeface="ＭＳ Ｐゴシック" panose="020B0600070205080204" pitchFamily="34" charset="-128"/>
              </a:rPr>
              <a:t>"Refactoring is an overhead activity - I'm paid to write new, revenue generating features."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Tools/technologies are now available to allow refactoring to be done quickly and relatively painlessly.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Experiences reported by some object-oriented programmers suggest that the overhead of refactoring is more than compensated by reduced efforts and intervals in other phases of program development. </a:t>
            </a:r>
          </a:p>
          <a:p>
            <a:r>
              <a:rPr lang="en-US" altLang="en-IT" sz="2000">
                <a:ea typeface="ＭＳ Ｐゴシック" panose="020B0600070205080204" pitchFamily="34" charset="-128"/>
              </a:rPr>
              <a:t>While refactoring may seem a bit awkward and an overhead at first, as it becomes part of a software development regimen, it stops feeling like overhead and starts feeling like an essential. </a:t>
            </a:r>
          </a:p>
          <a:p>
            <a:endParaRPr lang="en-US" altLang="en-IT" sz="2000">
              <a:ea typeface="ＭＳ Ｐゴシック" panose="020B0600070205080204" pitchFamily="34" charset="-128"/>
            </a:endParaRP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60F0D708-C6BD-DDF1-AF7B-0FCBCC1C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7D84C-FC1D-D9A9-EB6E-7DB7C445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542088"/>
            <a:ext cx="6477000" cy="315912"/>
          </a:xfrm>
          <a:prstGeom prst="rect">
            <a:avLst/>
          </a:prstGeom>
          <a:noFill/>
          <a:ln>
            <a:noFill/>
          </a:ln>
          <a:effectLst>
            <a:outerShdw dist="25400" dir="5400000" sx="100999" sy="100999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IT" sz="1200">
                <a:solidFill>
                  <a:srgbClr val="FFFFFF"/>
                </a:solidFill>
                <a:latin typeface="News Gothic MT" panose="020B0503020103020203" pitchFamily="34" charset="0"/>
              </a:rPr>
              <a:t>Quoted from: http://st-www.cs.illinois.edu/users/opdyke/wfo.990201.refac.html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72851-E2D3-32D2-E846-F4BFA046939D}"/>
              </a:ext>
            </a:extLst>
          </p:cNvPr>
          <p:cNvSpPr txBox="1"/>
          <p:nvPr/>
        </p:nvSpPr>
        <p:spPr>
          <a:xfrm>
            <a:off x="3085501" y="4382813"/>
            <a:ext cx="3302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9600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</a:t>
            </a:r>
            <a:r>
              <a:rPr lang="en-IT" sz="9600" dirty="0">
                <a:solidFill>
                  <a:schemeClr val="bg2">
                    <a:lumMod val="50000"/>
                  </a:schemeClr>
                </a:solidFill>
              </a:rPr>
              <a:t>AI!</a:t>
            </a:r>
          </a:p>
        </p:txBody>
      </p:sp>
    </p:spTree>
    <p:extLst>
      <p:ext uri="{BB962C8B-B14F-4D97-AF65-F5344CB8AC3E}">
        <p14:creationId xmlns:p14="http://schemas.microsoft.com/office/powerpoint/2010/main" val="2118811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C807B6AD-8B46-F490-F85C-6C279E76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950"/>
            <a:ext cx="8042275" cy="958850"/>
          </a:xfrm>
        </p:spPr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0DF16C2E-7FC9-B714-2FA1-047BB5B1A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066800"/>
            <a:ext cx="8289925" cy="55737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improves the design of software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without refactoring, a design will “decay” as people make changes to a software system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makes software easier to understand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structure is improved, duplicated code is eliminated, etc.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find bugs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promotes a deep understanding of the code at hand, and this understanding aids the programmer in finding bugs and anticipating potential bugs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Refactoring helps you program faster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>
                <a:ea typeface="ＭＳ Ｐゴシック" panose="020B0600070205080204" pitchFamily="34" charset="-128"/>
              </a:rPr>
              <a:t>because a good design enables progress </a:t>
            </a:r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1988" name="Footer Placeholder 3">
            <a:extLst>
              <a:ext uri="{FF2B5EF4-FFF2-40B4-BE49-F238E27FC236}">
                <a16:creationId xmlns:a16="http://schemas.microsoft.com/office/drawing/2014/main" id="{7C3B2669-6B37-DE06-2E49-9E6C6741E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References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4088CD4C-9D2E-38E6-54BA-DFFFF97A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E54F1E77-6539-2CF9-FF6E-5D732CE17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Comic from: </a:t>
            </a:r>
            <a:r>
              <a:rPr lang="en-US" altLang="en-IT">
                <a:ea typeface="ＭＳ Ｐゴシック" panose="020B0600070205080204" pitchFamily="34" charset="-128"/>
                <a:hlinkClick r:id="rId2"/>
              </a:rPr>
              <a:t>http://www.irregularwebcomic.net/cgi-bin/comic.pl?comic=687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3"/>
              </a:rPr>
              <a:t>http://www.refactoring.com/catalog/index.html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  <a:hlinkClick r:id="rId4"/>
              </a:rPr>
              <a:t>http://www.cs.colorado.edu/~kena/classes/6448/s05/lectures/lecture18.pdf</a:t>
            </a:r>
            <a:endParaRPr lang="en-US" altLang="en-IT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http://www.codeproject.com/KB/architecture/practicalexp.aspx</a:t>
            </a:r>
          </a:p>
          <a:p>
            <a:pPr eaLnBrk="1" hangingPunct="1"/>
            <a:endParaRPr lang="en-US" altLang="en-IT">
              <a:ea typeface="ＭＳ Ｐゴシック" panose="020B0600070205080204" pitchFamily="34" charset="-128"/>
            </a:endParaRPr>
          </a:p>
        </p:txBody>
      </p:sp>
      <p:sp>
        <p:nvSpPr>
          <p:cNvPr id="43012" name="Footer Placeholder 3">
            <a:extLst>
              <a:ext uri="{FF2B5EF4-FFF2-40B4-BE49-F238E27FC236}">
                <a16:creationId xmlns:a16="http://schemas.microsoft.com/office/drawing/2014/main" id="{734D53C7-2C2F-3054-A662-FB7A52EF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200">
                <a:solidFill>
                  <a:schemeClr val="bg1"/>
                </a:solidFill>
                <a:latin typeface="News Gothic MT" panose="020B0503020103020203" pitchFamily="34" charset="0"/>
              </a:rPr>
              <a:t>Coming up: In-Class Exercise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4A270-31DC-88D8-DB7D-829DE029B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DA267825-71F1-5962-067A-86B4F7AE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C1C7EB96-95FD-F8D9-C0EF-C6AC26B5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912D3-9612-7EE9-EB9A-59A60C484674}"/>
              </a:ext>
            </a:extLst>
          </p:cNvPr>
          <p:cNvSpPr/>
          <p:nvPr/>
        </p:nvSpPr>
        <p:spPr>
          <a:xfrm>
            <a:off x="914400" y="5257800"/>
            <a:ext cx="73914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826661A3-E4E0-8370-8FCC-435B678B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47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4F1F-B2B8-7E6C-A878-780EB57E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7EFD7F71-442E-7B99-EBE9-CCFAC0E4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Why do good developers write bad software?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00A031B0-56D9-98B6-4798-E58F9D01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Requirements change over time, making it hard to update your code (leading to less optimal designs)</a:t>
            </a:r>
          </a:p>
          <a:p>
            <a:pPr eaLnBrk="1" hangingPunct="1"/>
            <a:r>
              <a:rPr lang="en-US" altLang="en-IT" strike="sngStrik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Time and money cause you to take shortcuts </a:t>
            </a:r>
            <a:r>
              <a:rPr lang="en-US" altLang="en-IT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TECH. DEBT</a:t>
            </a:r>
            <a:endParaRPr lang="en-US" altLang="en-IT" strike="sngStrik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You learn a better way to do something (the second time you paint a room, it’s always better than the first because you learned during the first time!)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3D8E7-F24E-C839-3DB9-5D7BBD21E7EA}"/>
              </a:ext>
            </a:extLst>
          </p:cNvPr>
          <p:cNvSpPr/>
          <p:nvPr/>
        </p:nvSpPr>
        <p:spPr>
          <a:xfrm>
            <a:off x="914400" y="5257800"/>
            <a:ext cx="7549978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Two questions: 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fix our software?</a:t>
            </a:r>
          </a:p>
          <a:p>
            <a:pPr eaLnBrk="1" hangingPunct="1">
              <a:buFontTx/>
              <a:buAutoNum type="arabicPeriod"/>
            </a:pP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How do we know our software is “bad”… when it works fine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(</a:t>
            </a:r>
            <a:r>
              <a:rPr lang="en-US" altLang="en-IT" sz="1800" dirty="0" err="1">
                <a:solidFill>
                  <a:srgbClr val="FF0000"/>
                </a:solidFill>
                <a:latin typeface="News Gothic MT" panose="020B0503020103020203" pitchFamily="34" charset="0"/>
              </a:rPr>
              <a:t>ish</a:t>
            </a:r>
            <a:r>
              <a:rPr lang="en-US" altLang="en-IT" sz="1800" dirty="0">
                <a:solidFill>
                  <a:srgbClr val="FF0000"/>
                </a:solidFill>
                <a:latin typeface="News Gothic MT" panose="020B0503020103020203" pitchFamily="34" charset="0"/>
              </a:rPr>
              <a:t>)</a:t>
            </a:r>
            <a:r>
              <a:rPr lang="en-US" altLang="en-IT" sz="1800" dirty="0">
                <a:solidFill>
                  <a:srgbClr val="000000"/>
                </a:solidFill>
                <a:latin typeface="News Gothic MT" panose="020B0503020103020203" pitchFamily="34" charset="0"/>
              </a:rPr>
              <a:t>!</a:t>
            </a: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CC0D5B4E-F46F-B279-CEF8-8AD5DAFC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1_Piyu">
  <a:themeElements>
    <a:clrScheme name="">
      <a:dk1>
        <a:srgbClr val="5F5F5F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66CC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5CB9E7"/>
      </a:accent6>
      <a:hlink>
        <a:srgbClr val="FF0033"/>
      </a:hlink>
      <a:folHlink>
        <a:srgbClr val="969696"/>
      </a:folHlink>
    </a:clrScheme>
    <a:fontScheme name="1_Piyu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intro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10184</TotalTime>
  <Pages>49</Pages>
  <Words>5474</Words>
  <Application>Microsoft Macintosh PowerPoint</Application>
  <PresentationFormat>On-screen Show (4:3)</PresentationFormat>
  <Paragraphs>735</Paragraphs>
  <Slides>79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ＭＳ Ｐゴシック</vt:lpstr>
      <vt:lpstr>Arial</vt:lpstr>
      <vt:lpstr>Arial Black</vt:lpstr>
      <vt:lpstr>Calibri</vt:lpstr>
      <vt:lpstr>News Gothic MT</vt:lpstr>
      <vt:lpstr>Times New Roman</vt:lpstr>
      <vt:lpstr>Wingdings</vt:lpstr>
      <vt:lpstr>Wingdings 2</vt:lpstr>
      <vt:lpstr>1_Piyu</vt:lpstr>
      <vt:lpstr>Software Evolution and Quality: Refactoring and Code Smells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good developers write bad software?</vt:lpstr>
      <vt:lpstr>Why do good developers write bad software?</vt:lpstr>
      <vt:lpstr>Why do good developers write bad software?</vt:lpstr>
      <vt:lpstr>Refactoring: a Refresh</vt:lpstr>
      <vt:lpstr>General Idea</vt:lpstr>
      <vt:lpstr>General Idea</vt:lpstr>
      <vt:lpstr>General Idea</vt:lpstr>
      <vt:lpstr>General Idea</vt:lpstr>
      <vt:lpstr>General Idea</vt:lpstr>
      <vt:lpstr>General Idea</vt:lpstr>
      <vt:lpstr>Identify what to refactor</vt:lpstr>
      <vt:lpstr>Identify what to refactor</vt:lpstr>
      <vt:lpstr>Identify what to refactor</vt:lpstr>
      <vt:lpstr>Determine which refactorings to apply</vt:lpstr>
      <vt:lpstr>Determine which refactorings to apply.</vt:lpstr>
      <vt:lpstr>Determine which refactorings to apply</vt:lpstr>
      <vt:lpstr>Determine which refactorings to apply</vt:lpstr>
      <vt:lpstr>Ensure that refactoring preserves  the  software’s behavior.</vt:lpstr>
      <vt:lpstr>Ensure that refactoring preserves   the software’s behavior.</vt:lpstr>
      <vt:lpstr>Apply the refactorings to chosen entities</vt:lpstr>
      <vt:lpstr>Evaluate the impacts of the  Refactorings on Quality</vt:lpstr>
      <vt:lpstr>Evaluate the impacts of the  Refactorings on Quality</vt:lpstr>
      <vt:lpstr>Evaluate the impacts of the  Refactorings on Quality</vt:lpstr>
      <vt:lpstr>Maintain consistency</vt:lpstr>
      <vt:lpstr>Maintain consistency</vt:lpstr>
      <vt:lpstr>Formalisms for Refactoring</vt:lpstr>
      <vt:lpstr>Assertions  </vt:lpstr>
      <vt:lpstr>Assertions  </vt:lpstr>
      <vt:lpstr>Assertions  </vt:lpstr>
      <vt:lpstr>Graph Transformation  </vt:lpstr>
      <vt:lpstr>Graph Transformation</vt:lpstr>
      <vt:lpstr>Formalisms for Refactoring</vt:lpstr>
      <vt:lpstr>Software Metrics  </vt:lpstr>
      <vt:lpstr>Software Metrics*   </vt:lpstr>
      <vt:lpstr>More Examples of Refactoring</vt:lpstr>
      <vt:lpstr>More Examples of Refactoring</vt:lpstr>
      <vt:lpstr>More Examples of Refactoring</vt:lpstr>
      <vt:lpstr>More Examples of Refactoring</vt:lpstr>
      <vt:lpstr>Factors Influencing Software Structure </vt:lpstr>
      <vt:lpstr>Factors Influencing Software Structure </vt:lpstr>
      <vt:lpstr>Factors Influencing Software Structure </vt:lpstr>
      <vt:lpstr>Classification of Restructuring Approaches </vt:lpstr>
      <vt:lpstr>Classification of Restructuring Approaches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Restructuring Techniques </vt:lpstr>
      <vt:lpstr>Danger!</vt:lpstr>
      <vt:lpstr>How do I identify code to refactor?</vt:lpstr>
      <vt:lpstr>PowerPoint Presentation</vt:lpstr>
      <vt:lpstr>PowerPoint Presentation</vt:lpstr>
      <vt:lpstr>PowerPoint Presentation</vt:lpstr>
      <vt:lpstr>PowerPoint Presentation</vt:lpstr>
      <vt:lpstr>Code Smells</vt:lpstr>
      <vt:lpstr>Code Smells</vt:lpstr>
      <vt:lpstr>Code Smells</vt:lpstr>
      <vt:lpstr>Code Smells</vt:lpstr>
      <vt:lpstr>Many more code smells</vt:lpstr>
      <vt:lpstr>Why use them?</vt:lpstr>
      <vt:lpstr>Adding safety</vt:lpstr>
      <vt:lpstr>Question for your boss</vt:lpstr>
      <vt:lpstr>Question for your boss</vt:lpstr>
      <vt:lpstr>Summary</vt:lpstr>
      <vt:lpstr>References</vt:lpstr>
    </vt:vector>
  </TitlesOfParts>
  <Company>George Mason Unviersity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Evolution and maintenance</dc:title>
  <dc:subject/>
  <dc:creator>Piyu Tripathy and Sagar Naik</dc:creator>
  <cp:keywords/>
  <dc:description/>
  <cp:lastModifiedBy>Damian Andrew Tamburri</cp:lastModifiedBy>
  <cp:revision>476</cp:revision>
  <cp:lastPrinted>1996-04-04T10:27:56Z</cp:lastPrinted>
  <dcterms:created xsi:type="dcterms:W3CDTF">1996-06-15T03:21:08Z</dcterms:created>
  <dcterms:modified xsi:type="dcterms:W3CDTF">2024-10-07T13:06:01Z</dcterms:modified>
</cp:coreProperties>
</file>